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80" r:id="rId2"/>
    <p:sldId id="378" r:id="rId3"/>
    <p:sldId id="331" r:id="rId4"/>
    <p:sldId id="325" r:id="rId5"/>
    <p:sldId id="330" r:id="rId6"/>
    <p:sldId id="265" r:id="rId7"/>
    <p:sldId id="379" r:id="rId8"/>
    <p:sldId id="332" r:id="rId9"/>
    <p:sldId id="360" r:id="rId10"/>
    <p:sldId id="347" r:id="rId11"/>
    <p:sldId id="361" r:id="rId12"/>
    <p:sldId id="364" r:id="rId13"/>
    <p:sldId id="363" r:id="rId14"/>
    <p:sldId id="365" r:id="rId15"/>
    <p:sldId id="385" r:id="rId16"/>
    <p:sldId id="328" r:id="rId17"/>
    <p:sldId id="366" r:id="rId18"/>
    <p:sldId id="384" r:id="rId19"/>
    <p:sldId id="386" r:id="rId20"/>
    <p:sldId id="381" r:id="rId21"/>
    <p:sldId id="383" r:id="rId22"/>
    <p:sldId id="387" r:id="rId23"/>
    <p:sldId id="368" r:id="rId24"/>
    <p:sldId id="266" r:id="rId25"/>
    <p:sldId id="362" r:id="rId26"/>
    <p:sldId id="369" r:id="rId27"/>
    <p:sldId id="370" r:id="rId28"/>
    <p:sldId id="371" r:id="rId29"/>
    <p:sldId id="372" r:id="rId30"/>
    <p:sldId id="373" r:id="rId31"/>
    <p:sldId id="374" r:id="rId32"/>
    <p:sldId id="375" r:id="rId33"/>
    <p:sldId id="38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69"/>
    <p:restoredTop sz="79471" autoAdjust="0"/>
  </p:normalViewPr>
  <p:slideViewPr>
    <p:cSldViewPr snapToGrid="0" snapToObjects="1">
      <p:cViewPr varScale="1">
        <p:scale>
          <a:sx n="169" d="100"/>
          <a:sy n="169" d="100"/>
        </p:scale>
        <p:origin x="1456" y="1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12.5</c:v>
                </c:pt>
                <c:pt idx="1">
                  <c:v>87.5</c:v>
                </c:pt>
              </c:numCache>
            </c:numRef>
          </c:val>
          <c:extLst>
            <c:ext xmlns:c16="http://schemas.microsoft.com/office/drawing/2014/chart" uri="{C3380CC4-5D6E-409C-BE32-E72D297353CC}">
              <c16:uniqueId val="{00000000-7615-AD42-9F4D-954DA85334CB}"/>
            </c:ext>
          </c:extLst>
        </c:ser>
        <c:dLbls>
          <c:showLegendKey val="0"/>
          <c:showVal val="0"/>
          <c:showCatName val="0"/>
          <c:showSerName val="0"/>
          <c:showPercent val="0"/>
          <c:showBubbleSize val="0"/>
          <c:showLeaderLines val="1"/>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55.6</c:v>
                </c:pt>
                <c:pt idx="1">
                  <c:v>44.4</c:v>
                </c:pt>
              </c:numCache>
            </c:numRef>
          </c:val>
          <c:extLst>
            <c:ext xmlns:c16="http://schemas.microsoft.com/office/drawing/2014/chart" uri="{C3380CC4-5D6E-409C-BE32-E72D297353CC}">
              <c16:uniqueId val="{00000000-2F75-0244-AB1A-23ADD38ABA9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Algorithms can do real harm.</a:t>
            </a:r>
          </a:p>
        </p:txBody>
      </p:sp>
      <p:sp>
        <p:nvSpPr>
          <p:cNvPr id="4" name="Slide Number Placeholder 3"/>
          <p:cNvSpPr>
            <a:spLocks noGrp="1"/>
          </p:cNvSpPr>
          <p:nvPr>
            <p:ph type="sldNum" sz="quarter" idx="5"/>
          </p:nvPr>
        </p:nvSpPr>
        <p:spPr/>
        <p:txBody>
          <a:bodyPr/>
          <a:lstStyle/>
          <a:p>
            <a:fld id="{A5B2E1FE-4189-4379-96FB-81743B5C961D}" type="slidenum">
              <a:rPr lang="en-US" smtClean="0"/>
              <a:t>2</a:t>
            </a:fld>
            <a:endParaRPr lang="en-US"/>
          </a:p>
        </p:txBody>
      </p:sp>
    </p:spTree>
    <p:extLst>
      <p:ext uri="{BB962C8B-B14F-4D97-AF65-F5344CB8AC3E}">
        <p14:creationId xmlns:p14="http://schemas.microsoft.com/office/powerpoint/2010/main" val="311630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 Federal Government AI Frameworks and Standards provide guidance on questions that need to be asked when developing systems that use AI and includes industry best practices and Ethic considerations.</a:t>
            </a:r>
          </a:p>
        </p:txBody>
      </p:sp>
      <p:sp>
        <p:nvSpPr>
          <p:cNvPr id="4" name="Slide Number Placeholder 3"/>
          <p:cNvSpPr>
            <a:spLocks noGrp="1"/>
          </p:cNvSpPr>
          <p:nvPr>
            <p:ph type="sldNum" sz="quarter" idx="5"/>
          </p:nvPr>
        </p:nvSpPr>
        <p:spPr/>
        <p:txBody>
          <a:bodyPr/>
          <a:lstStyle/>
          <a:p>
            <a:fld id="{A5B2E1FE-4189-4379-96FB-81743B5C961D}" type="slidenum">
              <a:rPr lang="en-US" smtClean="0"/>
              <a:t>15</a:t>
            </a:fld>
            <a:endParaRPr lang="en-US"/>
          </a:p>
        </p:txBody>
      </p:sp>
    </p:spTree>
    <p:extLst>
      <p:ext uri="{BB962C8B-B14F-4D97-AF65-F5344CB8AC3E}">
        <p14:creationId xmlns:p14="http://schemas.microsoft.com/office/powerpoint/2010/main" val="4024856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 draft, accepting comments and conducting public workshops.</a:t>
            </a:r>
          </a:p>
          <a:p>
            <a:r>
              <a:rPr lang="en-US" dirty="0"/>
              <a:t>Developed in coordination with public, industry, state and federal government and other entities and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Lays out principles and considerations.</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18</a:t>
            </a:fld>
            <a:endParaRPr lang="en-US"/>
          </a:p>
        </p:txBody>
      </p:sp>
    </p:spTree>
    <p:extLst>
      <p:ext uri="{BB962C8B-B14F-4D97-AF65-F5344CB8AC3E}">
        <p14:creationId xmlns:p14="http://schemas.microsoft.com/office/powerpoint/2010/main" val="299988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20</a:t>
            </a:fld>
            <a:endParaRPr lang="en-US"/>
          </a:p>
        </p:txBody>
      </p:sp>
    </p:spTree>
    <p:extLst>
      <p:ext uri="{BB962C8B-B14F-4D97-AF65-F5344CB8AC3E}">
        <p14:creationId xmlns:p14="http://schemas.microsoft.com/office/powerpoint/2010/main" val="2456940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21</a:t>
            </a:fld>
            <a:endParaRPr lang="en-US"/>
          </a:p>
        </p:txBody>
      </p:sp>
    </p:spTree>
    <p:extLst>
      <p:ext uri="{BB962C8B-B14F-4D97-AF65-F5344CB8AC3E}">
        <p14:creationId xmlns:p14="http://schemas.microsoft.com/office/powerpoint/2010/main" val="248258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 Zuckerberg provides a good example on algorithms used to catch bad behaviors in the platform.</a:t>
            </a:r>
          </a:p>
          <a:p>
            <a:r>
              <a:rPr lang="en-US" dirty="0"/>
              <a:t>(1) In one scenario we may have an algorithm that labels bad guys but at the same time we may mislabel a few good guys in the process.</a:t>
            </a:r>
          </a:p>
          <a:p>
            <a:r>
              <a:rPr lang="en-US" dirty="0"/>
              <a:t>(2) In the other scenario we may want to make sure we keep at a minimum mislabeling of good guys as bad guys but we may have to let a few bad guys go by? </a:t>
            </a:r>
          </a:p>
          <a:p>
            <a:endParaRPr lang="en-US" dirty="0"/>
          </a:p>
          <a:p>
            <a:r>
              <a:rPr lang="en-US" dirty="0"/>
              <a:t>This is a classification problem dilemma and as a data scientist your job is to work with your stakeholders to identify which are acceptable and unacceptable situations for your problem.</a:t>
            </a:r>
          </a:p>
        </p:txBody>
      </p:sp>
      <p:sp>
        <p:nvSpPr>
          <p:cNvPr id="4" name="Slide Number Placeholder 3"/>
          <p:cNvSpPr>
            <a:spLocks noGrp="1"/>
          </p:cNvSpPr>
          <p:nvPr>
            <p:ph type="sldNum" sz="quarter" idx="5"/>
          </p:nvPr>
        </p:nvSpPr>
        <p:spPr/>
        <p:txBody>
          <a:bodyPr/>
          <a:lstStyle/>
          <a:p>
            <a:fld id="{A5B2E1FE-4189-4379-96FB-81743B5C961D}" type="slidenum">
              <a:rPr lang="en-US" smtClean="0"/>
              <a:t>22</a:t>
            </a:fld>
            <a:endParaRPr lang="en-US"/>
          </a:p>
        </p:txBody>
      </p:sp>
    </p:spTree>
    <p:extLst>
      <p:ext uri="{BB962C8B-B14F-4D97-AF65-F5344CB8AC3E}">
        <p14:creationId xmlns:p14="http://schemas.microsoft.com/office/powerpoint/2010/main" val="337229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338380-8520-4FC9-BD1E-85E00F19BEAA}" type="slidenum">
              <a:rPr lang="en-US" smtClean="0"/>
              <a:t>23</a:t>
            </a:fld>
            <a:endParaRPr lang="en-US"/>
          </a:p>
        </p:txBody>
      </p:sp>
    </p:spTree>
    <p:extLst>
      <p:ext uri="{BB962C8B-B14F-4D97-AF65-F5344CB8AC3E}">
        <p14:creationId xmlns:p14="http://schemas.microsoft.com/office/powerpoint/2010/main" val="1200736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Fox News, 2012</a:t>
            </a:r>
          </a:p>
        </p:txBody>
      </p:sp>
      <p:sp>
        <p:nvSpPr>
          <p:cNvPr id="4" name="Slide Number Placeholder 3"/>
          <p:cNvSpPr>
            <a:spLocks noGrp="1"/>
          </p:cNvSpPr>
          <p:nvPr>
            <p:ph type="sldNum" sz="quarter" idx="10"/>
          </p:nvPr>
        </p:nvSpPr>
        <p:spPr/>
        <p:txBody>
          <a:bodyPr/>
          <a:lstStyle/>
          <a:p>
            <a:fld id="{3A338380-8520-4FC9-BD1E-85E00F19BEAA}" type="slidenum">
              <a:rPr lang="en-US" smtClean="0"/>
              <a:t>24</a:t>
            </a:fld>
            <a:endParaRPr lang="en-US"/>
          </a:p>
        </p:txBody>
      </p:sp>
    </p:spTree>
    <p:extLst>
      <p:ext uri="{BB962C8B-B14F-4D97-AF65-F5344CB8AC3E}">
        <p14:creationId xmlns:p14="http://schemas.microsoft.com/office/powerpoint/2010/main" val="3787620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t>
            </a:r>
            <a:r>
              <a:rPr lang="en-US" sz="1200" b="1" dirty="0">
                <a:solidFill>
                  <a:schemeClr val="accent1"/>
                </a:solidFill>
              </a:rPr>
              <a:t>pictograph</a:t>
            </a:r>
            <a:r>
              <a:rPr lang="en-US" sz="1200" dirty="0"/>
              <a:t> is misleading. While the number of ‘made shots’ is only double the ‘assists’ per game, the </a:t>
            </a:r>
            <a:r>
              <a:rPr lang="en-US" sz="1200" b="1" dirty="0">
                <a:solidFill>
                  <a:schemeClr val="accent1"/>
                </a:solidFill>
              </a:rPr>
              <a:t>two-dimensional </a:t>
            </a:r>
            <a:r>
              <a:rPr lang="en-US" sz="1200" dirty="0"/>
              <a:t>ball figure makes the made shots appear </a:t>
            </a:r>
            <a:r>
              <a:rPr lang="en-US" sz="1200" i="1" dirty="0"/>
              <a:t>several times</a:t>
            </a:r>
            <a:r>
              <a:rPr lang="en-US" sz="1200" dirty="0"/>
              <a:t> as big.</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27</a:t>
            </a:fld>
            <a:endParaRPr lang="en-US"/>
          </a:p>
        </p:txBody>
      </p:sp>
    </p:spTree>
    <p:extLst>
      <p:ext uri="{BB962C8B-B14F-4D97-AF65-F5344CB8AC3E}">
        <p14:creationId xmlns:p14="http://schemas.microsoft.com/office/powerpoint/2010/main" val="154051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3f01fd9f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3f01fd9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13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system, like any system could be abused, Privacy, Civil Rights, Freedoms, etc.</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91091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f01fd9f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f01fd9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9</a:t>
            </a:fld>
            <a:endParaRPr lang="en-US"/>
          </a:p>
        </p:txBody>
      </p:sp>
      <p:sp>
        <p:nvSpPr>
          <p:cNvPr id="5" name="Date Placeholder 4"/>
          <p:cNvSpPr>
            <a:spLocks noGrp="1"/>
          </p:cNvSpPr>
          <p:nvPr>
            <p:ph type="dt" idx="11"/>
          </p:nvPr>
        </p:nvSpPr>
        <p:spPr/>
        <p:txBody>
          <a:bodyPr/>
          <a:lstStyle/>
          <a:p>
            <a:r>
              <a:rPr lang="en-US"/>
              <a:t>8/28/2013</a:t>
            </a:r>
          </a:p>
        </p:txBody>
      </p:sp>
    </p:spTree>
    <p:extLst>
      <p:ext uri="{BB962C8B-B14F-4D97-AF65-F5344CB8AC3E}">
        <p14:creationId xmlns:p14="http://schemas.microsoft.com/office/powerpoint/2010/main" val="2426695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10</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1511941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11</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390958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731522" y="5863593"/>
            <a:ext cx="5852160" cy="5554980"/>
          </a:xfrm>
          <a:prstGeom prst="rect">
            <a:avLst/>
          </a:prstGeom>
        </p:spPr>
        <p:txBody>
          <a:bodyPr spcFirstLastPara="1" wrap="square" lIns="96589" tIns="96589" rIns="96589" bIns="96589" anchor="t" anchorCtr="0">
            <a:noAutofit/>
          </a:bodyPr>
          <a:lstStyle/>
          <a:p>
            <a:pPr marL="0" indent="0">
              <a:buNone/>
            </a:pPr>
            <a:endParaRPr dirty="0"/>
          </a:p>
        </p:txBody>
      </p:sp>
      <p:sp>
        <p:nvSpPr>
          <p:cNvPr id="89" name="Google Shape;89;p2:notes"/>
          <p:cNvSpPr>
            <a:spLocks noGrp="1" noRot="1" noChangeAspect="1"/>
          </p:cNvSpPr>
          <p:nvPr>
            <p:ph type="sldImg" idx="2"/>
          </p:nvPr>
        </p:nvSpPr>
        <p:spPr>
          <a:xfrm>
            <a:off x="-455613" y="927100"/>
            <a:ext cx="8226426" cy="46275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47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13</a:t>
            </a:fld>
            <a:endParaRPr lang="en-US"/>
          </a:p>
        </p:txBody>
      </p:sp>
    </p:spTree>
    <p:extLst>
      <p:ext uri="{BB962C8B-B14F-4D97-AF65-F5344CB8AC3E}">
        <p14:creationId xmlns:p14="http://schemas.microsoft.com/office/powerpoint/2010/main" val="34616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4/29/2023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4/29/2023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4/29/2023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4/29/2023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4/29/2023</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4/29/2023</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4/29/2023</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4/29/2023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4/29/2023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orbes.com/sites/korihale/2021/09/02/ai-bias-caused-80-of-black-mortgage-applicants-to-be-denied/?sh=17b8d41236fe" TargetMode="External"/><Relationship Id="rId7" Type="http://schemas.openxmlformats.org/officeDocument/2006/relationships/hyperlink" Target="https://www.scientificamerican.com/article/racial-bias-found-in-a-major-health-care-risk-algorith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reuters.com/article/us-amazon-com-jobs-automation-insight/amazon-scraps-secret-ai-recruiting-tool-that-showed-bias-against-women-idUSKCN1MK08G" TargetMode="External"/><Relationship Id="rId5" Type="http://schemas.openxmlformats.org/officeDocument/2006/relationships/hyperlink" Target="https://www.propublica.org/article/machine-bias-risk-assessments-in-criminal-sentencing" TargetMode="External"/><Relationship Id="rId4" Type="http://schemas.openxmlformats.org/officeDocument/2006/relationships/hyperlink" Target="https://sitn.hms.harvard.edu/flash/2020/racial-discrimination-in-face-recognition-technolog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oney.cnn.com/2018/06/15/technology/google-diversity-report/index.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forbes.com/sites/carmenniethammer/2020/03/02/ai-bias-could-put-womens-lives-at-riska-challenge-for-regulators" TargetMode="External"/><Relationship Id="rId4" Type="http://schemas.openxmlformats.org/officeDocument/2006/relationships/hyperlink" Target="https://www.npr.org/2020/07/02/886544638/we-have-a-black-people-problem-facebook-worker-claims-racial-discrimin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openstax.org/books/introductory-statistics/pages/9-4-rare-events-the-sample-decision-and-conclusion" TargetMode="External"/><Relationship Id="rId2" Type="http://schemas.openxmlformats.org/officeDocument/2006/relationships/hyperlink" Target="https://corporatefinanceinstitute.com/resources/knowledge/other/multicollinearity/" TargetMode="External"/><Relationship Id="rId1" Type="http://schemas.openxmlformats.org/officeDocument/2006/relationships/slideLayout" Target="../slideLayouts/slideLayout2.xml"/><Relationship Id="rId4" Type="http://schemas.openxmlformats.org/officeDocument/2006/relationships/hyperlink" Target="https://machinelearningmastery.com/combine-oversampling-and-undersampling-for-imbalanced-classifica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en-us/ai/our-approach?activetab=pivot1%3aprimaryr5#coreui-areaheading-1ordjnc"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5" Type="http://schemas.openxmlformats.org/officeDocument/2006/relationships/hyperlink" Target="https://www.nist.gov/itl/ai-risk-management-framework" TargetMode="External"/><Relationship Id="rId4" Type="http://schemas.openxmlformats.org/officeDocument/2006/relationships/hyperlink" Target="https://www.oreilly.com/radar/the-five-c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oreilly.com/radar/the-five-c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search.aimultiple.com/ai-ethic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youtube.com/watch?v=irCFLEVUuIo" TargetMode="External"/><Relationship Id="rId4" Type="http://schemas.openxmlformats.org/officeDocument/2006/relationships/hyperlink" Target="https://www.jumpstartmag.com/ai-gone-wrong-5-biggest-ai-failures-of-all-tim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0Vm0LXmcU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hyperlink" Target="https://www.youtube.com/watch?v=g5wLaJYBAm4" TargetMode="External"/><Relationship Id="rId4" Type="http://schemas.openxmlformats.org/officeDocument/2006/relationships/hyperlink" Target="https://www.tiktok.com/@deeptomcruise?lang=e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hyperlink" Target="https://nyti.ms/2kH3Yz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articles/s41467-019-10933-3"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www.nytimes.com/2019/07/23/health/data-privacy-protection.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75199" y="3563526"/>
            <a:ext cx="6400800" cy="1320800"/>
          </a:xfrm>
        </p:spPr>
        <p:txBody>
          <a:bodyPr>
            <a:normAutofit fontScale="55000" lnSpcReduction="20000"/>
          </a:bodyPr>
          <a:lstStyle/>
          <a:p>
            <a:pPr algn="l"/>
            <a:r>
              <a:rPr lang="en-US" sz="2800" b="0" i="0" dirty="0">
                <a:solidFill>
                  <a:srgbClr val="222222"/>
                </a:solidFill>
                <a:effectLst/>
                <a:latin typeface="Arial" panose="020B0604020202020204" pitchFamily="34" charset="0"/>
              </a:rPr>
              <a:t>Felix Gonzalez, P.E.</a:t>
            </a:r>
          </a:p>
          <a:p>
            <a:pPr algn="l"/>
            <a:r>
              <a:rPr lang="en-US" sz="2800" b="0" i="0" dirty="0">
                <a:solidFill>
                  <a:srgbClr val="222222"/>
                </a:solidFill>
                <a:effectLst/>
                <a:latin typeface="Arial" panose="020B0604020202020204" pitchFamily="34" charset="0"/>
              </a:rPr>
              <a:t>Adjunct Instructor</a:t>
            </a:r>
          </a:p>
          <a:p>
            <a:pPr algn="l"/>
            <a:r>
              <a:rPr lang="en-US" sz="2800" b="0" i="0" dirty="0">
                <a:solidFill>
                  <a:srgbClr val="222222"/>
                </a:solidFill>
                <a:effectLst/>
                <a:latin typeface="Arial" panose="020B0604020202020204" pitchFamily="34" charset="0"/>
              </a:rPr>
              <a:t>Division of Professional Studies</a:t>
            </a:r>
          </a:p>
          <a:p>
            <a:pPr algn="l"/>
            <a:r>
              <a:rPr lang="en-US" sz="2800" b="0" i="0" dirty="0">
                <a:solidFill>
                  <a:srgbClr val="222222"/>
                </a:solidFill>
                <a:effectLst/>
                <a:latin typeface="Arial" panose="020B0604020202020204" pitchFamily="34" charset="0"/>
              </a:rPr>
              <a:t>Computer Science and Electrical Engineering</a:t>
            </a:r>
          </a:p>
          <a:p>
            <a:pPr algn="l"/>
            <a:r>
              <a:rPr lang="en-US" sz="2800" b="0" i="0" dirty="0">
                <a:solidFill>
                  <a:srgbClr val="222222"/>
                </a:solidFill>
                <a:effectLst/>
                <a:latin typeface="Arial" panose="020B0604020202020204" pitchFamily="34" charset="0"/>
              </a:rPr>
              <a:t>University of Maryland Baltimore County</a:t>
            </a:r>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–Ethics, Privacy, and More</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p:txBody>
          <a:bodyPr>
            <a:noAutofit/>
          </a:bodyPr>
          <a:lstStyle/>
          <a:p>
            <a:pPr marL="431006" indent="-431006"/>
            <a:r>
              <a:rPr lang="en-US" sz="2800" dirty="0"/>
              <a:t>Survey Design: Questions Matter </a:t>
            </a:r>
            <a:endParaRPr lang="en-US" sz="2400" dirty="0"/>
          </a:p>
        </p:txBody>
      </p:sp>
      <p:sp>
        <p:nvSpPr>
          <p:cNvPr id="8" name="Content Placeholder 2"/>
          <p:cNvSpPr>
            <a:spLocks noGrp="1"/>
          </p:cNvSpPr>
          <p:nvPr>
            <p:ph idx="1"/>
          </p:nvPr>
        </p:nvSpPr>
        <p:spPr>
          <a:xfrm>
            <a:off x="650844" y="1081973"/>
            <a:ext cx="2909102" cy="2721436"/>
          </a:xfrm>
        </p:spPr>
        <p:txBody>
          <a:bodyPr>
            <a:noAutofit/>
          </a:bodyPr>
          <a:lstStyle/>
          <a:p>
            <a:pPr>
              <a:buFontTx/>
              <a:buNone/>
            </a:pPr>
            <a:r>
              <a:rPr lang="en-US" sz="1350" dirty="0" err="1"/>
              <a:t>Q8</a:t>
            </a:r>
            <a:r>
              <a:rPr lang="en-US" sz="1350" dirty="0"/>
              <a:t>) As some of you may know, the university is debating whether to move some parts of the university to a new section of campus in Rockville.  Do you think the university should move to Rockville?</a:t>
            </a:r>
          </a:p>
          <a:p>
            <a:pPr>
              <a:buFontTx/>
              <a:buNone/>
            </a:pPr>
            <a:endParaRPr lang="en-US" sz="1350" dirty="0"/>
          </a:p>
        </p:txBody>
      </p:sp>
      <p:sp>
        <p:nvSpPr>
          <p:cNvPr id="9" name="Content Placeholder 3"/>
          <p:cNvSpPr txBox="1">
            <a:spLocks/>
          </p:cNvSpPr>
          <p:nvPr/>
        </p:nvSpPr>
        <p:spPr>
          <a:xfrm>
            <a:off x="4837466" y="1019958"/>
            <a:ext cx="2971800" cy="1828800"/>
          </a:xfrm>
          <a:prstGeom prst="rect">
            <a:avLst/>
          </a:prstGeom>
        </p:spPr>
        <p:txBody>
          <a:bodyPr/>
          <a:lstStyle/>
          <a:p>
            <a:pPr marL="274320" indent="-212598" defTabSz="685800">
              <a:buClr>
                <a:schemeClr val="accent1"/>
              </a:buClr>
              <a:buSzPct val="80000"/>
              <a:defRPr/>
            </a:pPr>
            <a:r>
              <a:rPr lang="en-US" sz="1350" dirty="0" err="1"/>
              <a:t>Q8</a:t>
            </a:r>
            <a:r>
              <a:rPr lang="en-US" sz="1350" dirty="0"/>
              <a:t>) As some of you may know, the university is debating whether to move some parts of the university to a new section of campus in Rockville. Do you think the university should move to Rockville </a:t>
            </a:r>
            <a:r>
              <a:rPr lang="en-US" sz="1350" b="1" i="1" u="sng" dirty="0"/>
              <a:t>so that the school can have more space</a:t>
            </a:r>
            <a:r>
              <a:rPr lang="en-US" sz="1350" b="1" i="1" dirty="0"/>
              <a:t>?</a:t>
            </a:r>
          </a:p>
          <a:p>
            <a:pPr marL="274320" indent="-212598" defTabSz="685800">
              <a:buClr>
                <a:schemeClr val="accent1"/>
              </a:buClr>
              <a:buSzPct val="80000"/>
              <a:defRPr/>
            </a:pPr>
            <a:endParaRPr lang="en-US" sz="1350" dirty="0"/>
          </a:p>
        </p:txBody>
      </p:sp>
      <p:sp>
        <p:nvSpPr>
          <p:cNvPr id="10" name="Content Placeholder 2"/>
          <p:cNvSpPr txBox="1">
            <a:spLocks/>
          </p:cNvSpPr>
          <p:nvPr/>
        </p:nvSpPr>
        <p:spPr bwMode="auto">
          <a:xfrm>
            <a:off x="443752" y="571501"/>
            <a:ext cx="5715000" cy="479822"/>
          </a:xfrm>
          <a:prstGeom prst="rect">
            <a:avLst/>
          </a:prstGeom>
          <a:noFill/>
          <a:ln w="9525">
            <a:noFill/>
            <a:miter lim="800000"/>
            <a:headEnd/>
            <a:tailEnd/>
          </a:ln>
        </p:spPr>
        <p:txBody>
          <a:bodyPr/>
          <a:lstStyle/>
          <a:p>
            <a:pPr marL="257175" indent="-257175" eaLnBrk="0" hangingPunct="0">
              <a:spcBef>
                <a:spcPct val="20000"/>
              </a:spcBef>
              <a:spcAft>
                <a:spcPts val="450"/>
              </a:spcAft>
              <a:defRPr/>
            </a:pPr>
            <a:r>
              <a:rPr lang="en-US" kern="0" dirty="0"/>
              <a:t>	</a:t>
            </a:r>
            <a:r>
              <a:rPr lang="en-US" sz="1500" b="1" kern="0" dirty="0"/>
              <a:t>Providing a reason…</a:t>
            </a:r>
          </a:p>
          <a:p>
            <a:pPr marL="257175" indent="-257175" eaLnBrk="0" hangingPunct="0">
              <a:spcBef>
                <a:spcPct val="20000"/>
              </a:spcBef>
              <a:spcAft>
                <a:spcPts val="450"/>
              </a:spcAft>
              <a:defRPr/>
            </a:pPr>
            <a:endParaRPr lang="en-US" kern="0" dirty="0"/>
          </a:p>
        </p:txBody>
      </p:sp>
      <p:graphicFrame>
        <p:nvGraphicFramePr>
          <p:cNvPr id="14" name="Chart 13"/>
          <p:cNvGraphicFramePr/>
          <p:nvPr>
            <p:extLst>
              <p:ext uri="{D42A27DB-BD31-4B8C-83A1-F6EECF244321}">
                <p14:modId xmlns:p14="http://schemas.microsoft.com/office/powerpoint/2010/main" val="3739155769"/>
              </p:ext>
            </p:extLst>
          </p:nvPr>
        </p:nvGraphicFramePr>
        <p:xfrm>
          <a:off x="724074" y="3173795"/>
          <a:ext cx="3086100" cy="123825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631597" y="2896796"/>
            <a:ext cx="1017202" cy="300082"/>
          </a:xfrm>
          <a:prstGeom prst="rect">
            <a:avLst/>
          </a:prstGeom>
        </p:spPr>
        <p:txBody>
          <a:bodyPr wrap="none">
            <a:spAutoFit/>
          </a:bodyPr>
          <a:lstStyle/>
          <a:p>
            <a:r>
              <a:rPr lang="en-US" sz="1350" b="1" dirty="0"/>
              <a:t>Yes = 12.5%</a:t>
            </a:r>
            <a:endParaRPr lang="en-US" sz="1350" dirty="0"/>
          </a:p>
        </p:txBody>
      </p:sp>
      <p:graphicFrame>
        <p:nvGraphicFramePr>
          <p:cNvPr id="16" name="Chart 15"/>
          <p:cNvGraphicFramePr/>
          <p:nvPr>
            <p:extLst>
              <p:ext uri="{D42A27DB-BD31-4B8C-83A1-F6EECF244321}">
                <p14:modId xmlns:p14="http://schemas.microsoft.com/office/powerpoint/2010/main" val="2610746323"/>
              </p:ext>
            </p:extLst>
          </p:nvPr>
        </p:nvGraphicFramePr>
        <p:xfrm>
          <a:off x="4974828" y="3184284"/>
          <a:ext cx="1857375" cy="1238250"/>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p:cNvSpPr/>
          <p:nvPr/>
        </p:nvSpPr>
        <p:spPr>
          <a:xfrm>
            <a:off x="5339836" y="2899570"/>
            <a:ext cx="1017202" cy="300082"/>
          </a:xfrm>
          <a:prstGeom prst="rect">
            <a:avLst/>
          </a:prstGeom>
        </p:spPr>
        <p:txBody>
          <a:bodyPr wrap="none">
            <a:spAutoFit/>
          </a:bodyPr>
          <a:lstStyle/>
          <a:p>
            <a:r>
              <a:rPr lang="en-US" sz="1350" b="1" dirty="0"/>
              <a:t>Yes = 55.6%</a:t>
            </a:r>
            <a:endParaRPr lang="en-US" sz="1350" dirty="0"/>
          </a:p>
        </p:txBody>
      </p:sp>
      <p:sp>
        <p:nvSpPr>
          <p:cNvPr id="4" name="Rectangle 3">
            <a:extLst>
              <a:ext uri="{FF2B5EF4-FFF2-40B4-BE49-F238E27FC236}">
                <a16:creationId xmlns:a16="http://schemas.microsoft.com/office/drawing/2014/main" id="{D7318A5A-FC11-874B-A56C-7D8F20694001}"/>
              </a:ext>
            </a:extLst>
          </p:cNvPr>
          <p:cNvSpPr/>
          <p:nvPr/>
        </p:nvSpPr>
        <p:spPr>
          <a:xfrm>
            <a:off x="1713391" y="4497169"/>
            <a:ext cx="5696883" cy="646331"/>
          </a:xfrm>
          <a:prstGeom prst="rect">
            <a:avLst/>
          </a:prstGeom>
        </p:spPr>
        <p:txBody>
          <a:bodyPr wrap="square">
            <a:spAutoFit/>
          </a:bodyPr>
          <a:lstStyle/>
          <a:p>
            <a:pPr algn="ctr"/>
            <a:r>
              <a:rPr lang="en-US" dirty="0"/>
              <a:t>Giving a reason will improve the extent to which people agree with you, and impact the accuracy of your survey</a:t>
            </a:r>
          </a:p>
        </p:txBody>
      </p:sp>
    </p:spTree>
    <p:extLst>
      <p:ext uri="{BB962C8B-B14F-4D97-AF65-F5344CB8AC3E}">
        <p14:creationId xmlns:p14="http://schemas.microsoft.com/office/powerpoint/2010/main" val="464276786"/>
      </p:ext>
    </p:extLst>
  </p:cSld>
  <p:clrMapOvr>
    <a:masterClrMapping/>
  </p:clrMapOvr>
  <mc:AlternateContent xmlns:mc="http://schemas.openxmlformats.org/markup-compatibility/2006" xmlns:p14="http://schemas.microsoft.com/office/powerpoint/2010/main">
    <mc:Choice Requires="p14">
      <p:transition spd="slow" p14:dur="2000" advClick="0" advTm="48000"/>
    </mc:Choice>
    <mc:Fallback xmlns="">
      <p:transition spd="slow" advClick="0" advTm="4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6" grpId="0">
        <p:bldAsOne/>
      </p:bldGraphic>
      <p:bldP spid="1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Survey Design: 7-Step Process</a:t>
            </a:r>
          </a:p>
        </p:txBody>
      </p:sp>
      <p:sp>
        <p:nvSpPr>
          <p:cNvPr id="3" name="Content Placeholder 2"/>
          <p:cNvSpPr>
            <a:spLocks noGrp="1"/>
          </p:cNvSpPr>
          <p:nvPr>
            <p:ph sz="quarter" idx="1"/>
          </p:nvPr>
        </p:nvSpPr>
        <p:spPr>
          <a:xfrm>
            <a:off x="317635" y="984755"/>
            <a:ext cx="8213806" cy="3600450"/>
          </a:xfrm>
        </p:spPr>
        <p:txBody>
          <a:bodyPr/>
          <a:lstStyle/>
          <a:p>
            <a:r>
              <a:rPr lang="en-US" dirty="0"/>
              <a:t>Step 1: Literature Review</a:t>
            </a:r>
          </a:p>
          <a:p>
            <a:r>
              <a:rPr lang="en-US" dirty="0"/>
              <a:t>Step 2: Interview Experts &amp; Create Focus Groups from Target Population </a:t>
            </a:r>
          </a:p>
          <a:p>
            <a:r>
              <a:rPr lang="en-US" dirty="0"/>
              <a:t>Step 3: Synthesize</a:t>
            </a:r>
          </a:p>
          <a:p>
            <a:r>
              <a:rPr lang="en-US" dirty="0"/>
              <a:t>Step 4: Develop Items</a:t>
            </a:r>
          </a:p>
          <a:p>
            <a:r>
              <a:rPr lang="en-US" dirty="0"/>
              <a:t>Step 5: Expert Validation</a:t>
            </a:r>
          </a:p>
          <a:p>
            <a:r>
              <a:rPr lang="en-US" dirty="0"/>
              <a:t>Step 6: Cognitive Interviewing</a:t>
            </a:r>
          </a:p>
          <a:p>
            <a:r>
              <a:rPr lang="en-US" dirty="0"/>
              <a:t>Step 7: Pilot Test</a:t>
            </a:r>
          </a:p>
        </p:txBody>
      </p:sp>
    </p:spTree>
    <p:extLst>
      <p:ext uri="{BB962C8B-B14F-4D97-AF65-F5344CB8AC3E}">
        <p14:creationId xmlns:p14="http://schemas.microsoft.com/office/powerpoint/2010/main" val="41531394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5" name="Title 4">
            <a:extLst>
              <a:ext uri="{FF2B5EF4-FFF2-40B4-BE49-F238E27FC236}">
                <a16:creationId xmlns:a16="http://schemas.microsoft.com/office/drawing/2014/main" id="{A4EE2C31-CC32-FE48-A35E-9386F4BA4EC4}"/>
              </a:ext>
            </a:extLst>
          </p:cNvPr>
          <p:cNvSpPr>
            <a:spLocks noGrp="1"/>
          </p:cNvSpPr>
          <p:nvPr>
            <p:ph type="title"/>
          </p:nvPr>
        </p:nvSpPr>
        <p:spPr/>
        <p:txBody>
          <a:bodyPr/>
          <a:lstStyle/>
          <a:p>
            <a:r>
              <a:rPr lang="en-US" dirty="0"/>
              <a:t>Bias and Fairness</a:t>
            </a:r>
          </a:p>
        </p:txBody>
      </p:sp>
      <p:sp>
        <p:nvSpPr>
          <p:cNvPr id="91" name="Google Shape;91;p2"/>
          <p:cNvSpPr txBox="1">
            <a:spLocks noGrp="1"/>
          </p:cNvSpPr>
          <p:nvPr>
            <p:ph idx="1"/>
          </p:nvPr>
        </p:nvSpPr>
        <p:spPr>
          <a:xfrm>
            <a:off x="457200" y="732865"/>
            <a:ext cx="8229600" cy="4023123"/>
          </a:xfrm>
          <a:prstGeom prst="rect">
            <a:avLst/>
          </a:prstGeom>
          <a:noFill/>
          <a:ln>
            <a:noFill/>
          </a:ln>
        </p:spPr>
        <p:txBody>
          <a:bodyPr spcFirstLastPara="1" vert="horz" wrap="square" lIns="68569" tIns="34275" rIns="68569" bIns="34275" rtlCol="0" anchor="t" anchorCtr="0">
            <a:normAutofit fontScale="92500" lnSpcReduction="10000"/>
          </a:bodyPr>
          <a:lstStyle/>
          <a:p>
            <a:pPr marL="182880" lvl="1" indent="0">
              <a:lnSpc>
                <a:spcPct val="110000"/>
              </a:lnSpc>
              <a:spcBef>
                <a:spcPts val="0"/>
              </a:spcBef>
              <a:spcAft>
                <a:spcPts val="400"/>
              </a:spcAft>
              <a:buSzPts val="2800"/>
            </a:pPr>
            <a:r>
              <a:rPr lang="en-US" dirty="0"/>
              <a:t> Credit approvals</a:t>
            </a:r>
          </a:p>
          <a:p>
            <a:pPr marL="182880" lvl="2" indent="0">
              <a:lnSpc>
                <a:spcPct val="110000"/>
              </a:lnSpc>
              <a:spcBef>
                <a:spcPts val="0"/>
              </a:spcBef>
              <a:spcAft>
                <a:spcPts val="400"/>
              </a:spcAft>
              <a:buSzPts val="2800"/>
              <a:buNone/>
            </a:pPr>
            <a:r>
              <a:rPr lang="en-US" dirty="0"/>
              <a:t>AI Racial Bias Caused Mortgage Applicants To Be Denied (</a:t>
            </a:r>
            <a:r>
              <a:rPr lang="en-US" dirty="0">
                <a:hlinkClick r:id="rId3"/>
              </a:rPr>
              <a:t>Link</a:t>
            </a:r>
            <a:r>
              <a:rPr lang="en-US" dirty="0"/>
              <a:t>)</a:t>
            </a:r>
          </a:p>
          <a:p>
            <a:pPr marL="182880" lvl="1" indent="0">
              <a:lnSpc>
                <a:spcPct val="110000"/>
              </a:lnSpc>
              <a:spcBef>
                <a:spcPts val="0"/>
              </a:spcBef>
              <a:spcAft>
                <a:spcPts val="400"/>
              </a:spcAft>
              <a:buSzPts val="2800"/>
            </a:pPr>
            <a:r>
              <a:rPr lang="en-US" dirty="0"/>
              <a:t> Facial recognition</a:t>
            </a:r>
          </a:p>
          <a:p>
            <a:pPr marL="182880" lvl="2" indent="0">
              <a:lnSpc>
                <a:spcPct val="110000"/>
              </a:lnSpc>
              <a:spcBef>
                <a:spcPts val="0"/>
              </a:spcBef>
              <a:spcAft>
                <a:spcPts val="400"/>
              </a:spcAft>
              <a:buSzPts val="2800"/>
              <a:buNone/>
            </a:pPr>
            <a:r>
              <a:rPr lang="en-US" dirty="0"/>
              <a:t>Facial recognition technologies accuracy may vary significantly across various demographic groups (</a:t>
            </a:r>
            <a:r>
              <a:rPr lang="en-US" dirty="0">
                <a:hlinkClick r:id="rId4"/>
              </a:rPr>
              <a:t>Link</a:t>
            </a:r>
            <a:r>
              <a:rPr lang="en-US" dirty="0"/>
              <a:t>)</a:t>
            </a:r>
          </a:p>
          <a:p>
            <a:pPr marL="182880" lvl="1" indent="0">
              <a:lnSpc>
                <a:spcPct val="110000"/>
              </a:lnSpc>
              <a:spcBef>
                <a:spcPts val="0"/>
              </a:spcBef>
              <a:spcAft>
                <a:spcPts val="400"/>
              </a:spcAft>
              <a:buSzPts val="2800"/>
            </a:pPr>
            <a:r>
              <a:rPr lang="en-US" dirty="0"/>
              <a:t> Criminal justice: recidivism</a:t>
            </a:r>
          </a:p>
          <a:p>
            <a:pPr marL="182880" lvl="2" indent="0">
              <a:lnSpc>
                <a:spcPct val="110000"/>
              </a:lnSpc>
              <a:spcBef>
                <a:spcPts val="0"/>
              </a:spcBef>
              <a:spcAft>
                <a:spcPts val="400"/>
              </a:spcAft>
              <a:buSzPts val="2800"/>
              <a:buNone/>
            </a:pPr>
            <a:r>
              <a:rPr lang="en-US" dirty="0"/>
              <a:t>A computer program spat out a score predicting the likelihood of each committing a future crime. The algorithm was found to significant racial disparities (</a:t>
            </a:r>
            <a:r>
              <a:rPr lang="en-US" dirty="0">
                <a:hlinkClick r:id="rId5"/>
              </a:rPr>
              <a:t>Link</a:t>
            </a:r>
            <a:r>
              <a:rPr lang="en-US" dirty="0"/>
              <a:t>)</a:t>
            </a:r>
          </a:p>
          <a:p>
            <a:pPr marL="182880" lvl="1" indent="0">
              <a:lnSpc>
                <a:spcPct val="110000"/>
              </a:lnSpc>
              <a:spcBef>
                <a:spcPts val="0"/>
              </a:spcBef>
              <a:spcAft>
                <a:spcPts val="400"/>
              </a:spcAft>
              <a:buSzPts val="2800"/>
            </a:pPr>
            <a:r>
              <a:rPr lang="en-US" dirty="0"/>
              <a:t> Human resources: resumé screening</a:t>
            </a:r>
          </a:p>
          <a:p>
            <a:pPr marL="182880" lvl="2" indent="0">
              <a:lnSpc>
                <a:spcPct val="110000"/>
              </a:lnSpc>
              <a:spcBef>
                <a:spcPts val="0"/>
              </a:spcBef>
              <a:spcAft>
                <a:spcPts val="400"/>
              </a:spcAft>
              <a:buSzPts val="2800"/>
              <a:buNone/>
            </a:pPr>
            <a:r>
              <a:rPr lang="en-US" dirty="0"/>
              <a:t>AI recruiting tool that showed gender bias (</a:t>
            </a:r>
            <a:r>
              <a:rPr lang="en-US" dirty="0">
                <a:hlinkClick r:id="rId6"/>
              </a:rPr>
              <a:t>Link</a:t>
            </a:r>
            <a:r>
              <a:rPr lang="en-US" dirty="0"/>
              <a:t>)</a:t>
            </a:r>
          </a:p>
          <a:p>
            <a:pPr marL="182880" lvl="1" indent="0">
              <a:lnSpc>
                <a:spcPct val="110000"/>
              </a:lnSpc>
              <a:spcBef>
                <a:spcPts val="0"/>
              </a:spcBef>
              <a:spcAft>
                <a:spcPts val="400"/>
              </a:spcAft>
              <a:buSzPts val="2800"/>
            </a:pPr>
            <a:r>
              <a:rPr lang="en-US" dirty="0"/>
              <a:t> Healthcare services</a:t>
            </a:r>
          </a:p>
          <a:p>
            <a:pPr marL="182880" lvl="2" indent="0">
              <a:lnSpc>
                <a:spcPct val="110000"/>
              </a:lnSpc>
              <a:spcBef>
                <a:spcPts val="0"/>
              </a:spcBef>
              <a:spcAft>
                <a:spcPts val="400"/>
              </a:spcAft>
              <a:buSzPts val="2800"/>
              <a:buNone/>
            </a:pPr>
            <a:r>
              <a:rPr lang="en-US" dirty="0"/>
              <a:t>Racial bias found in health care algorithm (</a:t>
            </a:r>
            <a:r>
              <a:rPr lang="en-US" dirty="0">
                <a:hlinkClick r:id="rId7"/>
              </a:rPr>
              <a:t>Link</a:t>
            </a:r>
            <a:r>
              <a:rPr lang="en-US" dirty="0"/>
              <a:t>)</a:t>
            </a:r>
            <a:endParaRPr lang="en-US" sz="900" dirty="0"/>
          </a:p>
        </p:txBody>
      </p:sp>
      <p:sp>
        <p:nvSpPr>
          <p:cNvPr id="11" name="Rectangle 10">
            <a:extLst>
              <a:ext uri="{FF2B5EF4-FFF2-40B4-BE49-F238E27FC236}">
                <a16:creationId xmlns:a16="http://schemas.microsoft.com/office/drawing/2014/main" id="{BC49C917-7B2D-5941-BE8F-13D5BE09EECC}"/>
              </a:ext>
            </a:extLst>
          </p:cNvPr>
          <p:cNvSpPr/>
          <p:nvPr/>
        </p:nvSpPr>
        <p:spPr>
          <a:xfrm>
            <a:off x="1406382" y="4755989"/>
            <a:ext cx="6549992" cy="369332"/>
          </a:xfrm>
          <a:prstGeom prst="rect">
            <a:avLst/>
          </a:prstGeom>
        </p:spPr>
        <p:txBody>
          <a:bodyPr wrap="square">
            <a:spAutoFit/>
          </a:bodyPr>
          <a:lstStyle/>
          <a:p>
            <a:r>
              <a:rPr lang="en-US" dirty="0"/>
              <a:t>https://</a:t>
            </a:r>
            <a:r>
              <a:rPr lang="en-US" dirty="0" err="1"/>
              <a:t>aiethics.princeton.edu</a:t>
            </a:r>
            <a:r>
              <a:rPr lang="en-US" dirty="0"/>
              <a:t>/case-studies/case-study-pdfs/</a:t>
            </a:r>
          </a:p>
        </p:txBody>
      </p:sp>
    </p:spTree>
    <p:extLst>
      <p:ext uri="{BB962C8B-B14F-4D97-AF65-F5344CB8AC3E}">
        <p14:creationId xmlns:p14="http://schemas.microsoft.com/office/powerpoint/2010/main" val="324924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5295-CC42-A544-A4C5-26889FBF3EC0}"/>
              </a:ext>
            </a:extLst>
          </p:cNvPr>
          <p:cNvSpPr>
            <a:spLocks noGrp="1"/>
          </p:cNvSpPr>
          <p:nvPr>
            <p:ph type="title"/>
          </p:nvPr>
        </p:nvSpPr>
        <p:spPr/>
        <p:txBody>
          <a:bodyPr/>
          <a:lstStyle/>
          <a:p>
            <a:r>
              <a:rPr lang="en-US" dirty="0"/>
              <a:t>AI’s Invisibility Problem</a:t>
            </a:r>
          </a:p>
        </p:txBody>
      </p:sp>
      <p:sp>
        <p:nvSpPr>
          <p:cNvPr id="3" name="Content Placeholder 2">
            <a:extLst>
              <a:ext uri="{FF2B5EF4-FFF2-40B4-BE49-F238E27FC236}">
                <a16:creationId xmlns:a16="http://schemas.microsoft.com/office/drawing/2014/main" id="{5B91E6C2-2AF5-8944-860C-ED2B5AEDF610}"/>
              </a:ext>
            </a:extLst>
          </p:cNvPr>
          <p:cNvSpPr>
            <a:spLocks noGrp="1"/>
          </p:cNvSpPr>
          <p:nvPr>
            <p:ph idx="1"/>
          </p:nvPr>
        </p:nvSpPr>
        <p:spPr>
          <a:xfrm>
            <a:off x="457200" y="732865"/>
            <a:ext cx="8229600" cy="3995251"/>
          </a:xfrm>
        </p:spPr>
        <p:txBody>
          <a:bodyPr>
            <a:normAutofit fontScale="92500" lnSpcReduction="10000"/>
          </a:bodyPr>
          <a:lstStyle/>
          <a:p>
            <a:pPr marL="285750" indent="-285750">
              <a:spcBef>
                <a:spcPts val="800"/>
              </a:spcBef>
              <a:buFont typeface="Arial" panose="020B0604020202020204" pitchFamily="34" charset="0"/>
              <a:buChar char="•"/>
            </a:pPr>
            <a:r>
              <a:rPr lang="en-US" dirty="0"/>
              <a:t>Diversity is missing from the data or not considered during development of algorithms resulting in inaccurate predictions for AI involving facial/image recognition </a:t>
            </a:r>
          </a:p>
          <a:p>
            <a:pPr marL="285750" indent="-285750">
              <a:spcBef>
                <a:spcPts val="800"/>
              </a:spcBef>
              <a:buFont typeface="Arial" panose="020B0604020202020204" pitchFamily="34" charset="0"/>
              <a:buChar char="•"/>
            </a:pPr>
            <a:endParaRPr lang="en-US" dirty="0"/>
          </a:p>
          <a:p>
            <a:pPr marL="285750" indent="-285750">
              <a:spcBef>
                <a:spcPts val="800"/>
              </a:spcBef>
              <a:buFont typeface="Arial" panose="020B0604020202020204" pitchFamily="34" charset="0"/>
              <a:buChar char="•"/>
            </a:pPr>
            <a:r>
              <a:rPr lang="en-US" dirty="0"/>
              <a:t>Diversity challenges in data science related industries</a:t>
            </a:r>
            <a:endParaRPr lang="en-US" dirty="0">
              <a:latin typeface="benton-sans"/>
            </a:endParaRPr>
          </a:p>
          <a:p>
            <a:pPr marL="685800" lvl="1">
              <a:spcBef>
                <a:spcPts val="800"/>
              </a:spcBef>
              <a:buFont typeface="Arial" panose="020B0604020202020204" pitchFamily="34" charset="0"/>
              <a:buChar char="•"/>
            </a:pPr>
            <a:r>
              <a:rPr lang="en-US" dirty="0">
                <a:hlinkClick r:id="rId3"/>
              </a:rPr>
              <a:t>https://money.cnn.com/2018/06/15/technology/google-diversity-report/index.html</a:t>
            </a:r>
            <a:endParaRPr lang="en-US" dirty="0"/>
          </a:p>
          <a:p>
            <a:pPr marL="685800" lvl="1">
              <a:spcBef>
                <a:spcPts val="800"/>
              </a:spcBef>
              <a:buFont typeface="Arial" panose="020B0604020202020204" pitchFamily="34" charset="0"/>
              <a:buChar char="•"/>
            </a:pPr>
            <a:r>
              <a:rPr lang="en-US" dirty="0">
                <a:hlinkClick r:id="rId4"/>
              </a:rPr>
              <a:t>https://www.npr.org/2020/07/02/886544638/we-have-a-black-people-problem-facebook-worker-claims-racial-discrimination</a:t>
            </a:r>
            <a:r>
              <a:rPr lang="en-US" dirty="0"/>
              <a:t> </a:t>
            </a:r>
          </a:p>
          <a:p>
            <a:pPr marL="685800" lvl="1">
              <a:spcBef>
                <a:spcPts val="800"/>
              </a:spcBef>
              <a:buFont typeface="Arial" panose="020B0604020202020204" pitchFamily="34" charset="0"/>
              <a:buChar char="•"/>
            </a:pPr>
            <a:r>
              <a:rPr lang="en-US" dirty="0">
                <a:hlinkClick r:id="rId5"/>
              </a:rPr>
              <a:t>https://www.forbes.com/sites/carmenniethammer/2020/03/02/ai-bias-could-put-womens-lives-at-riska-challenge-for-regulators</a:t>
            </a:r>
            <a:r>
              <a:rPr lang="en-US" dirty="0"/>
              <a:t> </a:t>
            </a:r>
          </a:p>
        </p:txBody>
      </p:sp>
    </p:spTree>
    <p:extLst>
      <p:ext uri="{BB962C8B-B14F-4D97-AF65-F5344CB8AC3E}">
        <p14:creationId xmlns:p14="http://schemas.microsoft.com/office/powerpoint/2010/main" val="2611488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6DC7-AD7A-754E-8642-C662696A51A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B4F4A510-E6B0-194A-891F-4BA2252FD6E4}"/>
              </a:ext>
            </a:extLst>
          </p:cNvPr>
          <p:cNvSpPr>
            <a:spLocks noGrp="1"/>
          </p:cNvSpPr>
          <p:nvPr>
            <p:ph idx="1"/>
          </p:nvPr>
        </p:nvSpPr>
        <p:spPr/>
        <p:txBody>
          <a:bodyPr/>
          <a:lstStyle/>
          <a:p>
            <a:r>
              <a:rPr lang="en-US" dirty="0"/>
              <a:t>Diagnosis by evaluating correlation between explanatory variables (</a:t>
            </a:r>
            <a:r>
              <a:rPr lang="en-US" dirty="0">
                <a:hlinkClick r:id="rId2"/>
              </a:rPr>
              <a:t>Multicollinearity</a:t>
            </a:r>
            <a:r>
              <a:rPr lang="en-US" dirty="0"/>
              <a:t>)</a:t>
            </a:r>
          </a:p>
          <a:p>
            <a:r>
              <a:rPr lang="en-US" dirty="0"/>
              <a:t>Add more data</a:t>
            </a:r>
          </a:p>
          <a:p>
            <a:r>
              <a:rPr lang="en-US" dirty="0">
                <a:sym typeface="Wingdings" pitchFamily="2" charset="2"/>
              </a:rPr>
              <a:t>Develop curated “gold standard” training data set</a:t>
            </a:r>
            <a:endParaRPr lang="en-US" dirty="0"/>
          </a:p>
          <a:p>
            <a:r>
              <a:rPr lang="en-US" dirty="0"/>
              <a:t>Adjust the algorithm</a:t>
            </a:r>
          </a:p>
          <a:p>
            <a:r>
              <a:rPr lang="en-US" dirty="0"/>
              <a:t>Unbalanced/Skewed Data </a:t>
            </a:r>
            <a:r>
              <a:rPr lang="en-US" dirty="0">
                <a:sym typeface="Wingdings" pitchFamily="2" charset="2"/>
              </a:rPr>
              <a:t> Transform</a:t>
            </a:r>
          </a:p>
          <a:p>
            <a:r>
              <a:rPr lang="en-US" dirty="0"/>
              <a:t>Rare events </a:t>
            </a:r>
            <a:r>
              <a:rPr lang="en-US" dirty="0">
                <a:sym typeface="Wingdings" pitchFamily="2" charset="2"/>
              </a:rPr>
              <a:t> Oversample the data (</a:t>
            </a:r>
            <a:r>
              <a:rPr lang="en-US" dirty="0">
                <a:sym typeface="Wingdings" pitchFamily="2" charset="2"/>
                <a:hlinkClick r:id="rId3"/>
              </a:rPr>
              <a:t>Example</a:t>
            </a:r>
            <a:r>
              <a:rPr lang="en-US" dirty="0">
                <a:sym typeface="Wingdings" pitchFamily="2" charset="2"/>
              </a:rPr>
              <a:t>)</a:t>
            </a:r>
          </a:p>
          <a:p>
            <a:r>
              <a:rPr lang="en-US" dirty="0">
                <a:sym typeface="Wingdings" pitchFamily="2" charset="2"/>
              </a:rPr>
              <a:t>High frequency events  </a:t>
            </a:r>
            <a:r>
              <a:rPr lang="en-US" dirty="0" err="1">
                <a:sym typeface="Wingdings" pitchFamily="2" charset="2"/>
              </a:rPr>
              <a:t>Undersample</a:t>
            </a:r>
            <a:r>
              <a:rPr lang="en-US" dirty="0">
                <a:sym typeface="Wingdings" pitchFamily="2" charset="2"/>
              </a:rPr>
              <a:t> the data (</a:t>
            </a:r>
            <a:r>
              <a:rPr lang="en-US" dirty="0">
                <a:sym typeface="Wingdings" pitchFamily="2" charset="2"/>
                <a:hlinkClick r:id="rId4"/>
              </a:rPr>
              <a:t>Example</a:t>
            </a:r>
            <a:r>
              <a:rPr lang="en-US" dirty="0">
                <a:sym typeface="Wingdings" pitchFamily="2" charset="2"/>
              </a:rPr>
              <a:t>)</a:t>
            </a:r>
          </a:p>
          <a:p>
            <a:endParaRPr lang="en-US" dirty="0">
              <a:sym typeface="Wingdings" pitchFamily="2" charset="2"/>
            </a:endParaRPr>
          </a:p>
          <a:p>
            <a:endParaRPr lang="en-US" dirty="0"/>
          </a:p>
          <a:p>
            <a:endParaRPr lang="en-US" dirty="0"/>
          </a:p>
          <a:p>
            <a:endParaRPr lang="en-US" dirty="0"/>
          </a:p>
        </p:txBody>
      </p:sp>
    </p:spTree>
    <p:extLst>
      <p:ext uri="{BB962C8B-B14F-4D97-AF65-F5344CB8AC3E}">
        <p14:creationId xmlns:p14="http://schemas.microsoft.com/office/powerpoint/2010/main" val="2614857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9AD3-1213-D96D-DA8F-68D93A600437}"/>
              </a:ext>
            </a:extLst>
          </p:cNvPr>
          <p:cNvSpPr>
            <a:spLocks noGrp="1"/>
          </p:cNvSpPr>
          <p:nvPr>
            <p:ph type="title"/>
          </p:nvPr>
        </p:nvSpPr>
        <p:spPr/>
        <p:txBody>
          <a:bodyPr/>
          <a:lstStyle/>
          <a:p>
            <a:r>
              <a:rPr lang="en-US" dirty="0"/>
              <a:t>Various Frameworks and Principles</a:t>
            </a:r>
          </a:p>
        </p:txBody>
      </p:sp>
      <p:sp>
        <p:nvSpPr>
          <p:cNvPr id="3" name="Content Placeholder 2">
            <a:extLst>
              <a:ext uri="{FF2B5EF4-FFF2-40B4-BE49-F238E27FC236}">
                <a16:creationId xmlns:a16="http://schemas.microsoft.com/office/drawing/2014/main" id="{6D039BB7-AF2B-2987-4BF5-798A8EA7F2DF}"/>
              </a:ext>
            </a:extLst>
          </p:cNvPr>
          <p:cNvSpPr>
            <a:spLocks noGrp="1"/>
          </p:cNvSpPr>
          <p:nvPr>
            <p:ph idx="1"/>
          </p:nvPr>
        </p:nvSpPr>
        <p:spPr/>
        <p:txBody>
          <a:bodyPr/>
          <a:lstStyle/>
          <a:p>
            <a:r>
              <a:rPr lang="en-US" dirty="0"/>
              <a:t>Examples:</a:t>
            </a:r>
          </a:p>
          <a:p>
            <a:pPr lvl="1"/>
            <a:r>
              <a:rPr lang="en-US" dirty="0"/>
              <a:t>Microsoft, </a:t>
            </a:r>
            <a:r>
              <a:rPr lang="en-US" dirty="0">
                <a:hlinkClick r:id="rId3"/>
              </a:rPr>
              <a:t>Responsible AI Principles</a:t>
            </a:r>
            <a:endParaRPr lang="en-US" dirty="0"/>
          </a:p>
          <a:p>
            <a:pPr lvl="1"/>
            <a:endParaRPr lang="en-US" dirty="0"/>
          </a:p>
          <a:p>
            <a:pPr lvl="1"/>
            <a:r>
              <a:rPr lang="en-US" dirty="0"/>
              <a:t>O’Reilly, Radar; </a:t>
            </a:r>
            <a:r>
              <a:rPr lang="en-US" dirty="0">
                <a:hlinkClick r:id="rId4"/>
              </a:rPr>
              <a:t>The five Cs of Data Products – O’Reilly, Radar</a:t>
            </a:r>
            <a:endParaRPr lang="en-US" dirty="0"/>
          </a:p>
          <a:p>
            <a:pPr lvl="1"/>
            <a:endParaRPr lang="en-US" dirty="0"/>
          </a:p>
          <a:p>
            <a:pPr lvl="1"/>
            <a:r>
              <a:rPr lang="en-US" dirty="0"/>
              <a:t>National Institute of Standards and Technology (NIST), </a:t>
            </a:r>
            <a:r>
              <a:rPr lang="en-US" dirty="0">
                <a:hlinkClick r:id="rId5"/>
              </a:rPr>
              <a:t>Artificial Intelligence Risk Management Framework</a:t>
            </a:r>
            <a:endParaRPr lang="en-US" dirty="0"/>
          </a:p>
          <a:p>
            <a:pPr lvl="1"/>
            <a:endParaRPr lang="en-US" dirty="0"/>
          </a:p>
          <a:p>
            <a:pPr lvl="1"/>
            <a:r>
              <a:rPr lang="en-US" dirty="0"/>
              <a:t>U.S. Government Accountability Office (GAO), </a:t>
            </a:r>
            <a:r>
              <a:rPr lang="en-US" dirty="0">
                <a:hlinkClick r:id="rId6"/>
              </a:rPr>
              <a:t>Artificial Intelligence: An Accountability Framework for Federal Agencies and Other Entities</a:t>
            </a:r>
            <a:endParaRPr lang="en-US" dirty="0"/>
          </a:p>
          <a:p>
            <a:pPr lvl="1"/>
            <a:endParaRPr lang="en-US" dirty="0"/>
          </a:p>
          <a:p>
            <a:pPr lvl="1"/>
            <a:endParaRPr lang="en-US" dirty="0"/>
          </a:p>
        </p:txBody>
      </p:sp>
    </p:spTree>
    <p:extLst>
      <p:ext uri="{BB962C8B-B14F-4D97-AF65-F5344CB8AC3E}">
        <p14:creationId xmlns:p14="http://schemas.microsoft.com/office/powerpoint/2010/main" val="1848077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A6D7-FE83-CB43-89C3-D465344F38FE}"/>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A3F2269-DDCF-9741-9302-64737A9DE3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84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9BE0-E533-ED4D-B175-B63680DB5424}"/>
              </a:ext>
            </a:extLst>
          </p:cNvPr>
          <p:cNvSpPr>
            <a:spLocks noGrp="1"/>
          </p:cNvSpPr>
          <p:nvPr>
            <p:ph type="title"/>
          </p:nvPr>
        </p:nvSpPr>
        <p:spPr/>
        <p:txBody>
          <a:bodyPr/>
          <a:lstStyle/>
          <a:p>
            <a:r>
              <a:rPr lang="en-US" dirty="0"/>
              <a:t>O’Reilly Radar Five C’s of Data Products</a:t>
            </a:r>
          </a:p>
        </p:txBody>
      </p:sp>
      <p:sp>
        <p:nvSpPr>
          <p:cNvPr id="3" name="Content Placeholder 2">
            <a:extLst>
              <a:ext uri="{FF2B5EF4-FFF2-40B4-BE49-F238E27FC236}">
                <a16:creationId xmlns:a16="http://schemas.microsoft.com/office/drawing/2014/main" id="{E6F0680F-695F-6249-AB5E-1B5C020DD2B7}"/>
              </a:ext>
            </a:extLst>
          </p:cNvPr>
          <p:cNvSpPr>
            <a:spLocks noGrp="1"/>
          </p:cNvSpPr>
          <p:nvPr>
            <p:ph idx="1"/>
          </p:nvPr>
        </p:nvSpPr>
        <p:spPr>
          <a:xfrm>
            <a:off x="457200" y="732866"/>
            <a:ext cx="8229600" cy="4049446"/>
          </a:xfrm>
        </p:spPr>
        <p:txBody>
          <a:bodyPr>
            <a:normAutofit fontScale="92500" lnSpcReduction="20000"/>
          </a:bodyPr>
          <a:lstStyle/>
          <a:p>
            <a:pPr>
              <a:spcAft>
                <a:spcPts val="1200"/>
              </a:spcAft>
            </a:pPr>
            <a:r>
              <a:rPr lang="en-US" b="1" dirty="0">
                <a:solidFill>
                  <a:srgbClr val="C00000"/>
                </a:solidFill>
              </a:rPr>
              <a:t>Consent</a:t>
            </a:r>
            <a:r>
              <a:rPr lang="en-US" b="1" dirty="0"/>
              <a:t>: </a:t>
            </a:r>
            <a:r>
              <a:rPr lang="en-US" dirty="0"/>
              <a:t>A clear appreciation and understanding of the facts, implications, and consequences of an action</a:t>
            </a:r>
          </a:p>
          <a:p>
            <a:pPr>
              <a:spcAft>
                <a:spcPts val="1200"/>
              </a:spcAft>
            </a:pPr>
            <a:r>
              <a:rPr lang="en-US" b="1" dirty="0">
                <a:solidFill>
                  <a:srgbClr val="C00000"/>
                </a:solidFill>
              </a:rPr>
              <a:t>Clarity</a:t>
            </a:r>
            <a:r>
              <a:rPr lang="en-US" b="1" dirty="0"/>
              <a:t>: </a:t>
            </a:r>
            <a:r>
              <a:rPr lang="en-US" dirty="0"/>
              <a:t>Who is going to use the data, when your data will be used, how long it will be kept, whether it will be shared with 3rd parties?)</a:t>
            </a:r>
          </a:p>
          <a:p>
            <a:pPr>
              <a:spcAft>
                <a:spcPts val="1200"/>
              </a:spcAft>
            </a:pPr>
            <a:r>
              <a:rPr lang="en-US" b="1" dirty="0">
                <a:solidFill>
                  <a:srgbClr val="C00000"/>
                </a:solidFill>
              </a:rPr>
              <a:t>Consistency and Trust</a:t>
            </a:r>
            <a:r>
              <a:rPr lang="en-US" b="1" dirty="0"/>
              <a:t>:</a:t>
            </a:r>
            <a:r>
              <a:rPr lang="en-US" dirty="0"/>
              <a:t> How will be data stored? What will happen if stolen? Will </a:t>
            </a:r>
            <a:r>
              <a:rPr lang="en" dirty="0"/>
              <a:t>company choose values when it comes to chose between values and money?</a:t>
            </a:r>
            <a:endParaRPr lang="en-US" dirty="0"/>
          </a:p>
          <a:p>
            <a:pPr>
              <a:spcAft>
                <a:spcPts val="1200"/>
              </a:spcAft>
            </a:pPr>
            <a:r>
              <a:rPr lang="en-US" b="1" dirty="0">
                <a:solidFill>
                  <a:srgbClr val="C00000"/>
                </a:solidFill>
              </a:rPr>
              <a:t>Control and Transparency</a:t>
            </a:r>
            <a:r>
              <a:rPr lang="en-US" b="1" dirty="0"/>
              <a:t>: </a:t>
            </a:r>
            <a:r>
              <a:rPr lang="en" dirty="0"/>
              <a:t>Who has the control over the data? Will the participants be able to change/remove their data?</a:t>
            </a:r>
            <a:endParaRPr lang="en-US" dirty="0"/>
          </a:p>
          <a:p>
            <a:pPr>
              <a:spcAft>
                <a:spcPts val="1200"/>
              </a:spcAft>
            </a:pPr>
            <a:r>
              <a:rPr lang="en-US" b="1" dirty="0">
                <a:solidFill>
                  <a:srgbClr val="C00000"/>
                </a:solidFill>
              </a:rPr>
              <a:t>Consequences</a:t>
            </a:r>
            <a:r>
              <a:rPr lang="en-US" b="1" dirty="0"/>
              <a:t>:</a:t>
            </a:r>
            <a:r>
              <a:rPr lang="en-US" dirty="0"/>
              <a:t> Unknown unknowns: whether a company invest on thinking possible consequences?</a:t>
            </a:r>
          </a:p>
        </p:txBody>
      </p:sp>
      <p:sp>
        <p:nvSpPr>
          <p:cNvPr id="5" name="TextBox 4">
            <a:extLst>
              <a:ext uri="{FF2B5EF4-FFF2-40B4-BE49-F238E27FC236}">
                <a16:creationId xmlns:a16="http://schemas.microsoft.com/office/drawing/2014/main" id="{B8C62CED-38F7-F7FC-BAEE-B17A32515BDC}"/>
              </a:ext>
            </a:extLst>
          </p:cNvPr>
          <p:cNvSpPr txBox="1"/>
          <p:nvPr/>
        </p:nvSpPr>
        <p:spPr>
          <a:xfrm>
            <a:off x="443752" y="4668155"/>
            <a:ext cx="4572000" cy="369332"/>
          </a:xfrm>
          <a:prstGeom prst="rect">
            <a:avLst/>
          </a:prstGeom>
          <a:noFill/>
        </p:spPr>
        <p:txBody>
          <a:bodyPr wrap="square">
            <a:spAutoFit/>
          </a:bodyPr>
          <a:lstStyle/>
          <a:p>
            <a:r>
              <a:rPr lang="en-US" dirty="0">
                <a:hlinkClick r:id="rId2"/>
              </a:rPr>
              <a:t>Source: The five Cs – O’Reilly (oreilly.com)</a:t>
            </a:r>
            <a:endParaRPr lang="en-US" dirty="0"/>
          </a:p>
        </p:txBody>
      </p:sp>
    </p:spTree>
    <p:extLst>
      <p:ext uri="{BB962C8B-B14F-4D97-AF65-F5344CB8AC3E}">
        <p14:creationId xmlns:p14="http://schemas.microsoft.com/office/powerpoint/2010/main" val="23718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National Institute of Standards and Technology</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640871"/>
            <a:ext cx="8229600" cy="3861758"/>
          </a:xfrm>
        </p:spPr>
        <p:txBody>
          <a:bodyPr>
            <a:normAutofit/>
          </a:bodyPr>
          <a:lstStyle/>
          <a:p>
            <a:r>
              <a:rPr lang="en-US" dirty="0"/>
              <a:t>NIST, </a:t>
            </a:r>
            <a:r>
              <a:rPr lang="en-US" dirty="0">
                <a:hlinkClick r:id="rId3"/>
              </a:rPr>
              <a:t>Artificial Intelligence Risk Management Framework</a:t>
            </a:r>
            <a:r>
              <a:rPr lang="en-US" dirty="0"/>
              <a:t>.</a:t>
            </a:r>
          </a:p>
          <a:p>
            <a:endParaRPr lang="en-US" dirty="0"/>
          </a:p>
        </p:txBody>
      </p:sp>
      <p:pic>
        <p:nvPicPr>
          <p:cNvPr id="5" name="Picture 4">
            <a:extLst>
              <a:ext uri="{FF2B5EF4-FFF2-40B4-BE49-F238E27FC236}">
                <a16:creationId xmlns:a16="http://schemas.microsoft.com/office/drawing/2014/main" id="{ED777F50-F9A1-D6D3-5829-9518DE34D18D}"/>
              </a:ext>
            </a:extLst>
          </p:cNvPr>
          <p:cNvPicPr>
            <a:picLocks noChangeAspect="1"/>
          </p:cNvPicPr>
          <p:nvPr/>
        </p:nvPicPr>
        <p:blipFill>
          <a:blip r:embed="rId4"/>
          <a:stretch>
            <a:fillRect/>
          </a:stretch>
        </p:blipFill>
        <p:spPr>
          <a:xfrm>
            <a:off x="1089863" y="1110255"/>
            <a:ext cx="6114977" cy="3877631"/>
          </a:xfrm>
          <a:prstGeom prst="rect">
            <a:avLst/>
          </a:prstGeom>
        </p:spPr>
      </p:pic>
    </p:spTree>
    <p:extLst>
      <p:ext uri="{BB962C8B-B14F-4D97-AF65-F5344CB8AC3E}">
        <p14:creationId xmlns:p14="http://schemas.microsoft.com/office/powerpoint/2010/main" val="408582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U.S. Government Accountability Office</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732866"/>
            <a:ext cx="8229600" cy="867334"/>
          </a:xfrm>
        </p:spPr>
        <p:txBody>
          <a:bodyPr>
            <a:normAutofit fontScale="85000" lnSpcReduction="10000"/>
          </a:bodyPr>
          <a:lstStyle/>
          <a:p>
            <a:r>
              <a:rPr lang="en-US" dirty="0"/>
              <a:t>U.S. Government Accountability Office (GAO), </a:t>
            </a:r>
            <a:r>
              <a:rPr lang="en-US" dirty="0">
                <a:hlinkClick r:id="rId2"/>
              </a:rPr>
              <a:t>Artificial Intelligence: An Accountability Framework for Federal Agencies and Other Entities</a:t>
            </a:r>
            <a:r>
              <a:rPr lang="en-US" dirty="0"/>
              <a:t>.</a:t>
            </a:r>
          </a:p>
          <a:p>
            <a:endParaRPr lang="en-US" dirty="0"/>
          </a:p>
          <a:p>
            <a:endParaRPr lang="en-US" dirty="0"/>
          </a:p>
        </p:txBody>
      </p:sp>
      <p:pic>
        <p:nvPicPr>
          <p:cNvPr id="5" name="Picture 4">
            <a:extLst>
              <a:ext uri="{FF2B5EF4-FFF2-40B4-BE49-F238E27FC236}">
                <a16:creationId xmlns:a16="http://schemas.microsoft.com/office/drawing/2014/main" id="{44914618-E2B4-E7CF-F662-7ACBF3422E12}"/>
              </a:ext>
            </a:extLst>
          </p:cNvPr>
          <p:cNvPicPr>
            <a:picLocks noChangeAspect="1"/>
          </p:cNvPicPr>
          <p:nvPr/>
        </p:nvPicPr>
        <p:blipFill>
          <a:blip r:embed="rId3"/>
          <a:stretch>
            <a:fillRect/>
          </a:stretch>
        </p:blipFill>
        <p:spPr>
          <a:xfrm>
            <a:off x="744069" y="1447819"/>
            <a:ext cx="7353300" cy="3693438"/>
          </a:xfrm>
          <a:prstGeom prst="rect">
            <a:avLst/>
          </a:prstGeom>
        </p:spPr>
      </p:pic>
    </p:spTree>
    <p:extLst>
      <p:ext uri="{BB962C8B-B14F-4D97-AF65-F5344CB8AC3E}">
        <p14:creationId xmlns:p14="http://schemas.microsoft.com/office/powerpoint/2010/main" val="1751558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64404-2DCA-114E-8794-A783743F20E6}"/>
              </a:ext>
            </a:extLst>
          </p:cNvPr>
          <p:cNvSpPr>
            <a:spLocks noGrp="1"/>
          </p:cNvSpPr>
          <p:nvPr>
            <p:ph type="title"/>
          </p:nvPr>
        </p:nvSpPr>
        <p:spPr/>
        <p:txBody>
          <a:bodyPr/>
          <a:lstStyle/>
          <a:p>
            <a:r>
              <a:rPr lang="en-US" dirty="0"/>
              <a:t>Data Ethics is not a joke!</a:t>
            </a:r>
          </a:p>
        </p:txBody>
      </p:sp>
      <p:grpSp>
        <p:nvGrpSpPr>
          <p:cNvPr id="5" name="Group 4">
            <a:extLst>
              <a:ext uri="{FF2B5EF4-FFF2-40B4-BE49-F238E27FC236}">
                <a16:creationId xmlns:a16="http://schemas.microsoft.com/office/drawing/2014/main" id="{E70FFC2D-F963-9545-B003-10EB21973976}"/>
              </a:ext>
            </a:extLst>
          </p:cNvPr>
          <p:cNvGrpSpPr/>
          <p:nvPr/>
        </p:nvGrpSpPr>
        <p:grpSpPr>
          <a:xfrm>
            <a:off x="3488052" y="1345674"/>
            <a:ext cx="2114106" cy="2717074"/>
            <a:chOff x="5830270" y="1651769"/>
            <a:chExt cx="3351200" cy="3748134"/>
          </a:xfrm>
        </p:grpSpPr>
        <p:pic>
          <p:nvPicPr>
            <p:cNvPr id="6" name="Picture 5">
              <a:extLst>
                <a:ext uri="{FF2B5EF4-FFF2-40B4-BE49-F238E27FC236}">
                  <a16:creationId xmlns:a16="http://schemas.microsoft.com/office/drawing/2014/main" id="{F0EE7675-84E7-D44B-8734-9F3CDA815C12}"/>
                </a:ext>
              </a:extLst>
            </p:cNvPr>
            <p:cNvPicPr>
              <a:picLocks noChangeAspect="1"/>
            </p:cNvPicPr>
            <p:nvPr/>
          </p:nvPicPr>
          <p:blipFill>
            <a:blip r:embed="rId3"/>
            <a:stretch>
              <a:fillRect/>
            </a:stretch>
          </p:blipFill>
          <p:spPr>
            <a:xfrm>
              <a:off x="5830270" y="2137720"/>
              <a:ext cx="3351200" cy="3262183"/>
            </a:xfrm>
            <a:prstGeom prst="rect">
              <a:avLst/>
            </a:prstGeom>
          </p:spPr>
        </p:pic>
        <p:pic>
          <p:nvPicPr>
            <p:cNvPr id="7" name="Picture 6">
              <a:extLst>
                <a:ext uri="{FF2B5EF4-FFF2-40B4-BE49-F238E27FC236}">
                  <a16:creationId xmlns:a16="http://schemas.microsoft.com/office/drawing/2014/main" id="{28354AA6-A958-A644-A9D3-83AEDFA22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8010" y="1651769"/>
              <a:ext cx="2825578" cy="497302"/>
            </a:xfrm>
            <a:prstGeom prst="rect">
              <a:avLst/>
            </a:prstGeom>
          </p:spPr>
        </p:pic>
      </p:grpSp>
      <p:pic>
        <p:nvPicPr>
          <p:cNvPr id="9" name="Picture 8">
            <a:extLst>
              <a:ext uri="{FF2B5EF4-FFF2-40B4-BE49-F238E27FC236}">
                <a16:creationId xmlns:a16="http://schemas.microsoft.com/office/drawing/2014/main" id="{2BE7FDCF-AD69-F94A-961F-BB4D2922942E}"/>
              </a:ext>
            </a:extLst>
          </p:cNvPr>
          <p:cNvPicPr>
            <a:picLocks noChangeAspect="1"/>
          </p:cNvPicPr>
          <p:nvPr/>
        </p:nvPicPr>
        <p:blipFill>
          <a:blip r:embed="rId5"/>
          <a:stretch>
            <a:fillRect/>
          </a:stretch>
        </p:blipFill>
        <p:spPr>
          <a:xfrm>
            <a:off x="5874913" y="1800630"/>
            <a:ext cx="2319221" cy="2053015"/>
          </a:xfrm>
          <a:prstGeom prst="rect">
            <a:avLst/>
          </a:prstGeom>
        </p:spPr>
      </p:pic>
      <p:pic>
        <p:nvPicPr>
          <p:cNvPr id="10" name="Picture 9">
            <a:extLst>
              <a:ext uri="{FF2B5EF4-FFF2-40B4-BE49-F238E27FC236}">
                <a16:creationId xmlns:a16="http://schemas.microsoft.com/office/drawing/2014/main" id="{0CAB0257-8120-D240-A1FF-1AC5AE39D18B}"/>
              </a:ext>
            </a:extLst>
          </p:cNvPr>
          <p:cNvPicPr>
            <a:picLocks noChangeAspect="1"/>
          </p:cNvPicPr>
          <p:nvPr/>
        </p:nvPicPr>
        <p:blipFill>
          <a:blip r:embed="rId6"/>
          <a:stretch>
            <a:fillRect/>
          </a:stretch>
        </p:blipFill>
        <p:spPr>
          <a:xfrm>
            <a:off x="5905197" y="1345673"/>
            <a:ext cx="1293034" cy="365208"/>
          </a:xfrm>
          <a:prstGeom prst="rect">
            <a:avLst/>
          </a:prstGeom>
        </p:spPr>
      </p:pic>
      <p:pic>
        <p:nvPicPr>
          <p:cNvPr id="11" name="Picture 10">
            <a:extLst>
              <a:ext uri="{FF2B5EF4-FFF2-40B4-BE49-F238E27FC236}">
                <a16:creationId xmlns:a16="http://schemas.microsoft.com/office/drawing/2014/main" id="{AAF80A69-8AE4-4648-A03D-AC51210B3B37}"/>
              </a:ext>
            </a:extLst>
          </p:cNvPr>
          <p:cNvPicPr>
            <a:picLocks noChangeAspect="1"/>
          </p:cNvPicPr>
          <p:nvPr/>
        </p:nvPicPr>
        <p:blipFill>
          <a:blip r:embed="rId7"/>
          <a:stretch>
            <a:fillRect/>
          </a:stretch>
        </p:blipFill>
        <p:spPr>
          <a:xfrm>
            <a:off x="436900" y="1591566"/>
            <a:ext cx="2748113" cy="2263152"/>
          </a:xfrm>
          <a:prstGeom prst="rect">
            <a:avLst/>
          </a:prstGeom>
        </p:spPr>
      </p:pic>
      <p:pic>
        <p:nvPicPr>
          <p:cNvPr id="12" name="Picture 11">
            <a:extLst>
              <a:ext uri="{FF2B5EF4-FFF2-40B4-BE49-F238E27FC236}">
                <a16:creationId xmlns:a16="http://schemas.microsoft.com/office/drawing/2014/main" id="{AF434E97-988F-AD48-9975-F34DF8C4F957}"/>
              </a:ext>
            </a:extLst>
          </p:cNvPr>
          <p:cNvPicPr>
            <a:picLocks noChangeAspect="1"/>
          </p:cNvPicPr>
          <p:nvPr/>
        </p:nvPicPr>
        <p:blipFill>
          <a:blip r:embed="rId8"/>
          <a:stretch>
            <a:fillRect/>
          </a:stretch>
        </p:blipFill>
        <p:spPr>
          <a:xfrm>
            <a:off x="430305" y="1114441"/>
            <a:ext cx="1403912" cy="462465"/>
          </a:xfrm>
          <a:prstGeom prst="rect">
            <a:avLst/>
          </a:prstGeom>
        </p:spPr>
      </p:pic>
    </p:spTree>
    <p:extLst>
      <p:ext uri="{BB962C8B-B14F-4D97-AF65-F5344CB8AC3E}">
        <p14:creationId xmlns:p14="http://schemas.microsoft.com/office/powerpoint/2010/main" val="252462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dirty="0"/>
              <a:t>Check-list for Data Science Projects</a:t>
            </a:r>
            <a:endParaRPr lang="en-US"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92500"/>
          </a:bodyPr>
          <a:lstStyle/>
          <a:p>
            <a:pPr marL="457200" indent="-457200">
              <a:buFont typeface="+mj-lt"/>
              <a:buAutoNum type="arabicPeriod"/>
            </a:pPr>
            <a:r>
              <a:rPr lang="en-US" dirty="0"/>
              <a:t>Have we listed how this technology can be attacked or abused?</a:t>
            </a:r>
          </a:p>
          <a:p>
            <a:pPr marL="457200" indent="-457200">
              <a:buFont typeface="+mj-lt"/>
              <a:buAutoNum type="arabicPeriod"/>
            </a:pPr>
            <a:r>
              <a:rPr lang="en-US" dirty="0"/>
              <a:t>Have we tested our training data to ensure it is fair and representative?</a:t>
            </a:r>
          </a:p>
          <a:p>
            <a:pPr marL="457200" indent="-457200">
              <a:buFont typeface="+mj-lt"/>
              <a:buAutoNum type="arabicPeriod"/>
            </a:pPr>
            <a:r>
              <a:rPr lang="en-US" dirty="0"/>
              <a:t>Have we studied and understood possible sources of bias in our data? (Note the effect of data bias in supervised and unsupervised methods is different)</a:t>
            </a:r>
          </a:p>
          <a:p>
            <a:pPr marL="457200" indent="-457200">
              <a:buFont typeface="+mj-lt"/>
              <a:buAutoNum type="arabicPeriod"/>
            </a:pPr>
            <a:r>
              <a:rPr lang="en-US" dirty="0"/>
              <a:t>Does our team reflect diversity of opinions, backgrounds, and kinds of thought?</a:t>
            </a:r>
          </a:p>
          <a:p>
            <a:pPr marL="457200" indent="-457200">
              <a:buFont typeface="+mj-lt"/>
              <a:buAutoNum type="arabicPeriod"/>
            </a:pPr>
            <a:r>
              <a:rPr lang="en-US" dirty="0"/>
              <a:t>What kind of user consent do we need to collect to use the data?</a:t>
            </a:r>
          </a:p>
          <a:p>
            <a:pPr marL="457200" indent="-457200">
              <a:buFont typeface="+mj-lt"/>
              <a:buAutoNum type="arabicPeriod"/>
            </a:pPr>
            <a:r>
              <a:rPr lang="en-US" dirty="0"/>
              <a:t>Do we have a mechanism for gathering consent from users?</a:t>
            </a:r>
          </a:p>
          <a:p>
            <a:endParaRPr lang="en-US" dirty="0"/>
          </a:p>
        </p:txBody>
      </p:sp>
    </p:spTree>
    <p:extLst>
      <p:ext uri="{BB962C8B-B14F-4D97-AF65-F5344CB8AC3E}">
        <p14:creationId xmlns:p14="http://schemas.microsoft.com/office/powerpoint/2010/main" val="575130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dirty="0"/>
              <a:t>Check-list, Cont.</a:t>
            </a:r>
            <a:endParaRPr lang="en-US"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92500" lnSpcReduction="10000"/>
          </a:bodyPr>
          <a:lstStyle/>
          <a:p>
            <a:pPr marL="457200" indent="-457200">
              <a:buFont typeface="+mj-lt"/>
              <a:buAutoNum type="arabicPeriod" startAt="7"/>
            </a:pPr>
            <a:r>
              <a:rPr lang="en-US" dirty="0"/>
              <a:t>Have we explained clearly what users are consenting to?</a:t>
            </a:r>
          </a:p>
          <a:p>
            <a:pPr marL="457200" indent="-457200">
              <a:buFont typeface="+mj-lt"/>
              <a:buAutoNum type="arabicPeriod" startAt="7"/>
            </a:pPr>
            <a:r>
              <a:rPr lang="en-US" dirty="0"/>
              <a:t>Do we have a mechanism for redress if people are harmed by the results?</a:t>
            </a:r>
          </a:p>
          <a:p>
            <a:pPr marL="457200" indent="-457200">
              <a:buFont typeface="+mj-lt"/>
              <a:buAutoNum type="arabicPeriod" startAt="7"/>
            </a:pPr>
            <a:r>
              <a:rPr lang="en-US" dirty="0"/>
              <a:t>Can we shut down this software in production if it is behaving badly?</a:t>
            </a:r>
          </a:p>
          <a:p>
            <a:pPr marL="457200" indent="-457200">
              <a:buFont typeface="+mj-lt"/>
              <a:buAutoNum type="arabicPeriod" startAt="7"/>
            </a:pPr>
            <a:r>
              <a:rPr lang="en-US" dirty="0"/>
              <a:t>Have we tested for fairness with respect to different user groups?</a:t>
            </a:r>
          </a:p>
          <a:p>
            <a:pPr marL="457200" indent="-457200">
              <a:buFont typeface="+mj-lt"/>
              <a:buAutoNum type="arabicPeriod" startAt="7"/>
            </a:pPr>
            <a:r>
              <a:rPr lang="en-US" dirty="0"/>
              <a:t>Have we tested for disparate error rates among different user groups?</a:t>
            </a:r>
          </a:p>
          <a:p>
            <a:pPr marL="457200" indent="-457200">
              <a:buFont typeface="+mj-lt"/>
              <a:buAutoNum type="arabicPeriod" startAt="7"/>
            </a:pPr>
            <a:r>
              <a:rPr lang="en-US" dirty="0"/>
              <a:t>Do we test and monitor for model drift to ensure our software remains fair over time?</a:t>
            </a:r>
          </a:p>
          <a:p>
            <a:pPr marL="457200" indent="-457200">
              <a:buFont typeface="+mj-lt"/>
              <a:buAutoNum type="arabicPeriod" startAt="7"/>
            </a:pPr>
            <a:r>
              <a:rPr lang="en-US" dirty="0"/>
              <a:t>Do we have a plan to protect and secure user data?</a:t>
            </a:r>
          </a:p>
          <a:p>
            <a:endParaRPr lang="en-US" dirty="0"/>
          </a:p>
        </p:txBody>
      </p:sp>
    </p:spTree>
    <p:extLst>
      <p:ext uri="{BB962C8B-B14F-4D97-AF65-F5344CB8AC3E}">
        <p14:creationId xmlns:p14="http://schemas.microsoft.com/office/powerpoint/2010/main" val="57950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4CA-D52F-284B-5699-32D850DCBE1B}"/>
              </a:ext>
            </a:extLst>
          </p:cNvPr>
          <p:cNvSpPr>
            <a:spLocks noGrp="1"/>
          </p:cNvSpPr>
          <p:nvPr>
            <p:ph type="title"/>
          </p:nvPr>
        </p:nvSpPr>
        <p:spPr/>
        <p:txBody>
          <a:bodyPr/>
          <a:lstStyle/>
          <a:p>
            <a:r>
              <a:rPr lang="en-US" dirty="0"/>
              <a:t>Other Examples and References</a:t>
            </a:r>
          </a:p>
        </p:txBody>
      </p:sp>
      <p:sp>
        <p:nvSpPr>
          <p:cNvPr id="3" name="Content Placeholder 2">
            <a:extLst>
              <a:ext uri="{FF2B5EF4-FFF2-40B4-BE49-F238E27FC236}">
                <a16:creationId xmlns:a16="http://schemas.microsoft.com/office/drawing/2014/main" id="{10822659-4335-5784-5888-1C3EB1DEAEFB}"/>
              </a:ext>
            </a:extLst>
          </p:cNvPr>
          <p:cNvSpPr>
            <a:spLocks noGrp="1"/>
          </p:cNvSpPr>
          <p:nvPr>
            <p:ph idx="1"/>
          </p:nvPr>
        </p:nvSpPr>
        <p:spPr/>
        <p:txBody>
          <a:bodyPr>
            <a:normAutofit lnSpcReduction="10000"/>
          </a:bodyPr>
          <a:lstStyle/>
          <a:p>
            <a:r>
              <a:rPr lang="en-US" dirty="0"/>
              <a:t>Top 9 Ethical Dilemmas of AI and How to Navigate Them in 2022 (</a:t>
            </a:r>
            <a:r>
              <a:rPr lang="en-US" dirty="0">
                <a:hlinkClick r:id="rId3"/>
              </a:rPr>
              <a:t>https://research.aimultiple.com/ai-ethics/</a:t>
            </a:r>
            <a:r>
              <a:rPr lang="en-US" dirty="0"/>
              <a:t>) </a:t>
            </a:r>
          </a:p>
          <a:p>
            <a:endParaRPr lang="en-US" dirty="0"/>
          </a:p>
          <a:p>
            <a:r>
              <a:rPr lang="en-US" dirty="0"/>
              <a:t>Jumpstart Article on "AI Gone Wrong 5 Biggest AI Failures of All Time" </a:t>
            </a:r>
            <a:r>
              <a:rPr lang="en-US" dirty="0">
                <a:hlinkClick r:id="rId4"/>
              </a:rPr>
              <a:t>https://www.jumpstartmag.com/ai-gone-wrong-5-biggest-ai-failures-of-all-time/</a:t>
            </a:r>
            <a:r>
              <a:rPr lang="en-US" dirty="0"/>
              <a:t> </a:t>
            </a:r>
          </a:p>
          <a:p>
            <a:endParaRPr lang="en-US" dirty="0"/>
          </a:p>
          <a:p>
            <a:r>
              <a:rPr lang="en-US" dirty="0"/>
              <a:t>Rogan grills Zuckerberg on how Facebook moderates' controversial content (</a:t>
            </a:r>
            <a:r>
              <a:rPr lang="en-US" dirty="0">
                <a:hlinkClick r:id="rId5"/>
              </a:rPr>
              <a:t>https://www.youtube.com/watch?v=irCFLEVUuIo</a:t>
            </a:r>
            <a:r>
              <a:rPr lang="en-US" dirty="0"/>
              <a:t>) </a:t>
            </a:r>
          </a:p>
        </p:txBody>
      </p:sp>
    </p:spTree>
    <p:extLst>
      <p:ext uri="{BB962C8B-B14F-4D97-AF65-F5344CB8AC3E}">
        <p14:creationId xmlns:p14="http://schemas.microsoft.com/office/powerpoint/2010/main" val="394285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Ethical Principles of Data Visualization</a:t>
            </a:r>
          </a:p>
        </p:txBody>
      </p:sp>
      <p:sp>
        <p:nvSpPr>
          <p:cNvPr id="3" name="Content Placeholder 2"/>
          <p:cNvSpPr>
            <a:spLocks noGrp="1"/>
          </p:cNvSpPr>
          <p:nvPr>
            <p:ph idx="1"/>
          </p:nvPr>
        </p:nvSpPr>
        <p:spPr/>
        <p:txBody>
          <a:bodyPr>
            <a:normAutofit fontScale="85000" lnSpcReduction="20000"/>
          </a:bodyPr>
          <a:lstStyle/>
          <a:p>
            <a:r>
              <a:rPr lang="en-US" dirty="0"/>
              <a:t>Well-designed charts are empowering.</a:t>
            </a:r>
          </a:p>
          <a:p>
            <a:endParaRPr lang="en-US" dirty="0"/>
          </a:p>
          <a:p>
            <a:r>
              <a:rPr lang="en-US" dirty="0"/>
              <a:t>They can also deceive viewers regardless of whether they are designed with ill-intent or not.</a:t>
            </a:r>
          </a:p>
          <a:p>
            <a:endParaRPr lang="en-US" dirty="0"/>
          </a:p>
          <a:p>
            <a:r>
              <a:rPr lang="en-US" dirty="0"/>
              <a:t>Data visualization has ethical consequences</a:t>
            </a:r>
          </a:p>
          <a:p>
            <a:pPr lvl="1"/>
            <a:r>
              <a:rPr lang="en-US" dirty="0"/>
              <a:t>Ethical thinking is not only about intentions, but also about consequences. </a:t>
            </a:r>
          </a:p>
          <a:p>
            <a:endParaRPr lang="en-US" dirty="0"/>
          </a:p>
          <a:p>
            <a:r>
              <a:rPr lang="en-US" dirty="0"/>
              <a:t>Need to explicitly consider ethical principles when creating and distributing visualizations.</a:t>
            </a:r>
          </a:p>
          <a:p>
            <a:pPr lvl="1"/>
            <a:r>
              <a:rPr lang="en-US" dirty="0"/>
              <a:t>Transparency</a:t>
            </a:r>
          </a:p>
          <a:p>
            <a:pPr lvl="1"/>
            <a:r>
              <a:rPr lang="en-US" dirty="0"/>
              <a:t>Integrity</a:t>
            </a:r>
          </a:p>
          <a:p>
            <a:pPr lvl="1"/>
            <a:r>
              <a:rPr lang="en-US" dirty="0"/>
              <a:t>Accountability</a:t>
            </a:r>
          </a:p>
          <a:p>
            <a:pPr marL="301752" lvl="1" indent="0">
              <a:buNone/>
            </a:pPr>
            <a:endParaRPr lang="en-US" dirty="0"/>
          </a:p>
        </p:txBody>
      </p:sp>
    </p:spTree>
    <p:extLst>
      <p:ext uri="{BB962C8B-B14F-4D97-AF65-F5344CB8AC3E}">
        <p14:creationId xmlns:p14="http://schemas.microsoft.com/office/powerpoint/2010/main" val="2399902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935" y="1346228"/>
            <a:ext cx="2686050" cy="206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12628864-3BB7-C344-AEC4-9FED0A1921B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181" y="1482804"/>
            <a:ext cx="3364812" cy="192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1E2F08D-33CB-104E-BAC6-60D40499CA56}"/>
              </a:ext>
            </a:extLst>
          </p:cNvPr>
          <p:cNvSpPr txBox="1"/>
          <p:nvPr/>
        </p:nvSpPr>
        <p:spPr>
          <a:xfrm>
            <a:off x="4471416" y="976896"/>
            <a:ext cx="2028440" cy="369332"/>
          </a:xfrm>
          <a:prstGeom prst="rect">
            <a:avLst/>
          </a:prstGeom>
          <a:noFill/>
        </p:spPr>
        <p:txBody>
          <a:bodyPr wrap="none" rtlCol="0">
            <a:spAutoFit/>
          </a:bodyPr>
          <a:lstStyle/>
          <a:p>
            <a:r>
              <a:rPr lang="en-US" dirty="0"/>
              <a:t>It should have been</a:t>
            </a:r>
          </a:p>
        </p:txBody>
      </p:sp>
      <p:sp>
        <p:nvSpPr>
          <p:cNvPr id="5" name="Title 4">
            <a:extLst>
              <a:ext uri="{FF2B5EF4-FFF2-40B4-BE49-F238E27FC236}">
                <a16:creationId xmlns:a16="http://schemas.microsoft.com/office/drawing/2014/main" id="{C5E1709D-1C25-6348-BD8A-207C82C3A4A2}"/>
              </a:ext>
            </a:extLst>
          </p:cNvPr>
          <p:cNvSpPr>
            <a:spLocks noGrp="1"/>
          </p:cNvSpPr>
          <p:nvPr>
            <p:ph type="title"/>
          </p:nvPr>
        </p:nvSpPr>
        <p:spPr/>
        <p:txBody>
          <a:bodyPr/>
          <a:lstStyle/>
          <a:p>
            <a:r>
              <a:rPr lang="en-US" dirty="0"/>
              <a:t>Don’t</a:t>
            </a:r>
          </a:p>
        </p:txBody>
      </p:sp>
    </p:spTree>
    <p:extLst>
      <p:ext uri="{BB962C8B-B14F-4D97-AF65-F5344CB8AC3E}">
        <p14:creationId xmlns:p14="http://schemas.microsoft.com/office/powerpoint/2010/main" val="18397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E98-C7E3-CF4B-968E-7E732945C1CA}"/>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B339AC47-3B59-0547-A5C2-1AAB3226C98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8213" y="694944"/>
            <a:ext cx="3738287" cy="179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E430643-7944-F042-9896-5B0E8EC2AEE2}"/>
              </a:ext>
            </a:extLst>
          </p:cNvPr>
          <p:cNvSpPr txBox="1"/>
          <p:nvPr/>
        </p:nvSpPr>
        <p:spPr>
          <a:xfrm>
            <a:off x="4420719" y="855952"/>
            <a:ext cx="4901468" cy="1631216"/>
          </a:xfrm>
          <a:prstGeom prst="rect">
            <a:avLst/>
          </a:prstGeom>
          <a:noFill/>
        </p:spPr>
        <p:txBody>
          <a:bodyPr wrap="square" rtlCol="0">
            <a:spAutoFit/>
          </a:bodyPr>
          <a:lstStyle/>
          <a:p>
            <a:r>
              <a:rPr lang="en-US" sz="2000" dirty="0"/>
              <a:t>Created by the Spanish city of Alcorcon in 2014 to celebrate the success of the current Mayor in increasing employment.  </a:t>
            </a:r>
          </a:p>
          <a:p>
            <a:endParaRPr lang="en-US" sz="2000" dirty="0"/>
          </a:p>
          <a:p>
            <a:r>
              <a:rPr lang="en-US" sz="2000" dirty="0"/>
              <a:t>Distorted both vertical and horizontal scales. </a:t>
            </a:r>
          </a:p>
        </p:txBody>
      </p:sp>
      <p:pic>
        <p:nvPicPr>
          <p:cNvPr id="6" name="Picture 2">
            <a:extLst>
              <a:ext uri="{FF2B5EF4-FFF2-40B4-BE49-F238E27FC236}">
                <a16:creationId xmlns:a16="http://schemas.microsoft.com/office/drawing/2014/main" id="{155091C2-C4ED-274E-8EB6-2E61873AF3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6276" y="2771619"/>
            <a:ext cx="3970425" cy="194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6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25E0-7AC2-2444-A74C-89931D168C50}"/>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68AF5DAE-6681-8344-8E61-5EA1E8EC21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3752" y="644387"/>
            <a:ext cx="2320615" cy="18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B7BBAC02-6716-F74F-A31E-2F9DACDFBA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811" y="746275"/>
            <a:ext cx="3036010" cy="169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11E8CEB0-E048-8342-9403-7361FFA8F8A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r="452"/>
          <a:stretch/>
        </p:blipFill>
        <p:spPr bwMode="auto">
          <a:xfrm>
            <a:off x="5867620" y="722217"/>
            <a:ext cx="3221486" cy="173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F43577BF-F8C7-4B45-8480-DA7AC934687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7755" y="2711913"/>
            <a:ext cx="4236741" cy="216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4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AA090-2941-4F3F-B4A0-673A6211B3FA}"/>
              </a:ext>
            </a:extLst>
          </p:cNvPr>
          <p:cNvPicPr>
            <a:picLocks noChangeAspect="1"/>
          </p:cNvPicPr>
          <p:nvPr/>
        </p:nvPicPr>
        <p:blipFill>
          <a:blip r:embed="rId3"/>
          <a:stretch>
            <a:fillRect/>
          </a:stretch>
        </p:blipFill>
        <p:spPr>
          <a:xfrm>
            <a:off x="7703681" y="609395"/>
            <a:ext cx="785675" cy="1178512"/>
          </a:xfrm>
          <a:prstGeom prst="rect">
            <a:avLst/>
          </a:prstGeom>
        </p:spPr>
      </p:pic>
      <p:sp>
        <p:nvSpPr>
          <p:cNvPr id="3" name="TextBox 2">
            <a:extLst>
              <a:ext uri="{FF2B5EF4-FFF2-40B4-BE49-F238E27FC236}">
                <a16:creationId xmlns:a16="http://schemas.microsoft.com/office/drawing/2014/main" id="{0F0DD608-4345-4525-9CC2-91361640E211}"/>
              </a:ext>
            </a:extLst>
          </p:cNvPr>
          <p:cNvSpPr txBox="1"/>
          <p:nvPr/>
        </p:nvSpPr>
        <p:spPr>
          <a:xfrm>
            <a:off x="1455002" y="474089"/>
            <a:ext cx="5536163" cy="842538"/>
          </a:xfrm>
          <a:prstGeom prst="rect">
            <a:avLst/>
          </a:prstGeom>
          <a:noFill/>
        </p:spPr>
        <p:txBody>
          <a:bodyPr wrap="square" rtlCol="0">
            <a:spAutoFit/>
          </a:bodyPr>
          <a:lstStyle/>
          <a:p>
            <a:r>
              <a:rPr lang="en-US" sz="4875" dirty="0"/>
              <a:t>Was Kobe a ball hog?</a:t>
            </a:r>
          </a:p>
        </p:txBody>
      </p:sp>
      <p:sp>
        <p:nvSpPr>
          <p:cNvPr id="4" name="TextBox 3">
            <a:extLst>
              <a:ext uri="{FF2B5EF4-FFF2-40B4-BE49-F238E27FC236}">
                <a16:creationId xmlns:a16="http://schemas.microsoft.com/office/drawing/2014/main" id="{013AA742-0F22-4C07-8681-B4350AF3C84D}"/>
              </a:ext>
            </a:extLst>
          </p:cNvPr>
          <p:cNvSpPr txBox="1"/>
          <p:nvPr/>
        </p:nvSpPr>
        <p:spPr>
          <a:xfrm>
            <a:off x="754324" y="1395971"/>
            <a:ext cx="6130309" cy="784830"/>
          </a:xfrm>
          <a:prstGeom prst="rect">
            <a:avLst/>
          </a:prstGeom>
          <a:noFill/>
        </p:spPr>
        <p:txBody>
          <a:bodyPr wrap="square" rtlCol="0">
            <a:spAutoFit/>
          </a:bodyPr>
          <a:lstStyle/>
          <a:p>
            <a:r>
              <a:rPr lang="en-US" sz="2250" dirty="0"/>
              <a:t>In the 2009-2010 season, Kobe made 9.8 shots per game and had 5.0 assists per game, on average.  </a:t>
            </a:r>
          </a:p>
        </p:txBody>
      </p:sp>
      <p:cxnSp>
        <p:nvCxnSpPr>
          <p:cNvPr id="8" name="Straight Connector 7">
            <a:extLst>
              <a:ext uri="{FF2B5EF4-FFF2-40B4-BE49-F238E27FC236}">
                <a16:creationId xmlns:a16="http://schemas.microsoft.com/office/drawing/2014/main" id="{F25314D7-E960-4178-96F8-E6A9329C67F8}"/>
              </a:ext>
            </a:extLst>
          </p:cNvPr>
          <p:cNvCxnSpPr/>
          <p:nvPr/>
        </p:nvCxnSpPr>
        <p:spPr>
          <a:xfrm>
            <a:off x="545145" y="2750795"/>
            <a:ext cx="0" cy="1797728"/>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EFF9244-5F97-4ED1-AFA3-0B7EA072B755}"/>
              </a:ext>
            </a:extLst>
          </p:cNvPr>
          <p:cNvCxnSpPr/>
          <p:nvPr/>
        </p:nvCxnSpPr>
        <p:spPr>
          <a:xfrm>
            <a:off x="545146" y="4548523"/>
            <a:ext cx="3215936" cy="0"/>
          </a:xfrm>
          <a:prstGeom prst="line">
            <a:avLst/>
          </a:prstGeom>
          <a:ln w="28575"/>
        </p:spPr>
        <p:style>
          <a:lnRef idx="1">
            <a:schemeClr val="dk1"/>
          </a:lnRef>
          <a:fillRef idx="0">
            <a:schemeClr val="dk1"/>
          </a:fillRef>
          <a:effectRef idx="0">
            <a:schemeClr val="dk1"/>
          </a:effectRef>
          <a:fontRef idx="minor">
            <a:schemeClr val="tx1"/>
          </a:fontRef>
        </p:style>
      </p:cxnSp>
      <p:pic>
        <p:nvPicPr>
          <p:cNvPr id="1026" name="Picture 2" descr="Basketball Sport Circle - Free image on Pixabay">
            <a:extLst>
              <a:ext uri="{FF2B5EF4-FFF2-40B4-BE49-F238E27FC236}">
                <a16:creationId xmlns:a16="http://schemas.microsoft.com/office/drawing/2014/main" id="{188649C3-6695-43CB-BD19-6CE5C083C3E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34825" y="2731167"/>
            <a:ext cx="1960508" cy="196050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A3FB32FE-E86B-4510-8799-E22189FA0463}"/>
              </a:ext>
            </a:extLst>
          </p:cNvPr>
          <p:cNvCxnSpPr>
            <a:cxnSpLocks/>
          </p:cNvCxnSpPr>
          <p:nvPr/>
        </p:nvCxnSpPr>
        <p:spPr>
          <a:xfrm>
            <a:off x="406155" y="2929942"/>
            <a:ext cx="13899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36C7231-52CE-4EFB-AB8C-B41222E42F36}"/>
              </a:ext>
            </a:extLst>
          </p:cNvPr>
          <p:cNvCxnSpPr>
            <a:cxnSpLocks/>
          </p:cNvCxnSpPr>
          <p:nvPr/>
        </p:nvCxnSpPr>
        <p:spPr>
          <a:xfrm>
            <a:off x="391035" y="3730044"/>
            <a:ext cx="154111"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08D3BFF-CD03-40C1-8326-D8A116721EBC}"/>
              </a:ext>
            </a:extLst>
          </p:cNvPr>
          <p:cNvSpPr txBox="1"/>
          <p:nvPr/>
        </p:nvSpPr>
        <p:spPr>
          <a:xfrm>
            <a:off x="103828" y="2790431"/>
            <a:ext cx="364262" cy="300082"/>
          </a:xfrm>
          <a:prstGeom prst="rect">
            <a:avLst/>
          </a:prstGeom>
          <a:noFill/>
        </p:spPr>
        <p:txBody>
          <a:bodyPr wrap="square" rtlCol="0">
            <a:spAutoFit/>
          </a:bodyPr>
          <a:lstStyle/>
          <a:p>
            <a:r>
              <a:rPr lang="en-US" sz="1350" dirty="0"/>
              <a:t>10</a:t>
            </a:r>
          </a:p>
        </p:txBody>
      </p:sp>
      <p:sp>
        <p:nvSpPr>
          <p:cNvPr id="21" name="TextBox 20">
            <a:extLst>
              <a:ext uri="{FF2B5EF4-FFF2-40B4-BE49-F238E27FC236}">
                <a16:creationId xmlns:a16="http://schemas.microsoft.com/office/drawing/2014/main" id="{AC9FC6AA-770E-42E4-80FC-D9B212BE7598}"/>
              </a:ext>
            </a:extLst>
          </p:cNvPr>
          <p:cNvSpPr txBox="1"/>
          <p:nvPr/>
        </p:nvSpPr>
        <p:spPr>
          <a:xfrm>
            <a:off x="83852" y="3590931"/>
            <a:ext cx="321192" cy="300082"/>
          </a:xfrm>
          <a:prstGeom prst="rect">
            <a:avLst/>
          </a:prstGeom>
          <a:noFill/>
        </p:spPr>
        <p:txBody>
          <a:bodyPr wrap="square" rtlCol="0">
            <a:spAutoFit/>
          </a:bodyPr>
          <a:lstStyle/>
          <a:p>
            <a:pPr algn="r"/>
            <a:r>
              <a:rPr lang="en-US" sz="1350" dirty="0"/>
              <a:t>5</a:t>
            </a:r>
          </a:p>
        </p:txBody>
      </p:sp>
      <p:pic>
        <p:nvPicPr>
          <p:cNvPr id="22" name="Picture 2" descr="Basketball Sport Circle - Free image on Pixabay">
            <a:extLst>
              <a:ext uri="{FF2B5EF4-FFF2-40B4-BE49-F238E27FC236}">
                <a16:creationId xmlns:a16="http://schemas.microsoft.com/office/drawing/2014/main" id="{A8A80B28-9E19-488D-B455-B00596D91A5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568699" y="3671968"/>
            <a:ext cx="951148" cy="951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4570ED-FA5C-443D-AAD8-974AB87557F4}"/>
              </a:ext>
            </a:extLst>
          </p:cNvPr>
          <p:cNvSpPr txBox="1"/>
          <p:nvPr/>
        </p:nvSpPr>
        <p:spPr>
          <a:xfrm>
            <a:off x="1107767" y="4620568"/>
            <a:ext cx="1045346" cy="300082"/>
          </a:xfrm>
          <a:prstGeom prst="rect">
            <a:avLst/>
          </a:prstGeom>
          <a:noFill/>
        </p:spPr>
        <p:txBody>
          <a:bodyPr wrap="square" rtlCol="0">
            <a:spAutoFit/>
          </a:bodyPr>
          <a:lstStyle/>
          <a:p>
            <a:pPr algn="ctr"/>
            <a:r>
              <a:rPr lang="en-US" sz="1350" dirty="0"/>
              <a:t>Made Shots</a:t>
            </a:r>
          </a:p>
        </p:txBody>
      </p:sp>
      <p:sp>
        <p:nvSpPr>
          <p:cNvPr id="26" name="TextBox 25">
            <a:extLst>
              <a:ext uri="{FF2B5EF4-FFF2-40B4-BE49-F238E27FC236}">
                <a16:creationId xmlns:a16="http://schemas.microsoft.com/office/drawing/2014/main" id="{E591BABC-75D2-47B7-98AB-06C0529F864D}"/>
              </a:ext>
            </a:extLst>
          </p:cNvPr>
          <p:cNvSpPr txBox="1"/>
          <p:nvPr/>
        </p:nvSpPr>
        <p:spPr>
          <a:xfrm>
            <a:off x="2521600" y="4620568"/>
            <a:ext cx="1045346" cy="300082"/>
          </a:xfrm>
          <a:prstGeom prst="rect">
            <a:avLst/>
          </a:prstGeom>
          <a:noFill/>
        </p:spPr>
        <p:txBody>
          <a:bodyPr wrap="square" rtlCol="0">
            <a:spAutoFit/>
          </a:bodyPr>
          <a:lstStyle/>
          <a:p>
            <a:pPr algn="ctr"/>
            <a:r>
              <a:rPr lang="en-US" sz="1350" dirty="0"/>
              <a:t>Assists</a:t>
            </a:r>
          </a:p>
        </p:txBody>
      </p:sp>
      <p:cxnSp>
        <p:nvCxnSpPr>
          <p:cNvPr id="15" name="Straight Connector 14">
            <a:extLst>
              <a:ext uri="{FF2B5EF4-FFF2-40B4-BE49-F238E27FC236}">
                <a16:creationId xmlns:a16="http://schemas.microsoft.com/office/drawing/2014/main" id="{C5BADEA2-52EA-D344-8F79-81C92CF60C62}"/>
              </a:ext>
            </a:extLst>
          </p:cNvPr>
          <p:cNvCxnSpPr/>
          <p:nvPr/>
        </p:nvCxnSpPr>
        <p:spPr>
          <a:xfrm>
            <a:off x="4465819" y="2269982"/>
            <a:ext cx="0" cy="239697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4A6BD74-BD35-5B4B-866C-00E9570747A1}"/>
              </a:ext>
            </a:extLst>
          </p:cNvPr>
          <p:cNvCxnSpPr/>
          <p:nvPr/>
        </p:nvCxnSpPr>
        <p:spPr>
          <a:xfrm>
            <a:off x="4465819" y="4666953"/>
            <a:ext cx="428791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FA5FE9E-6C16-9E4E-AEDB-ADE618909B49}"/>
              </a:ext>
            </a:extLst>
          </p:cNvPr>
          <p:cNvCxnSpPr>
            <a:cxnSpLocks/>
          </p:cNvCxnSpPr>
          <p:nvPr/>
        </p:nvCxnSpPr>
        <p:spPr>
          <a:xfrm>
            <a:off x="4280499" y="2508845"/>
            <a:ext cx="1853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71CB3EB-5516-D940-A956-1E1E431E549C}"/>
              </a:ext>
            </a:extLst>
          </p:cNvPr>
          <p:cNvCxnSpPr>
            <a:cxnSpLocks/>
          </p:cNvCxnSpPr>
          <p:nvPr/>
        </p:nvCxnSpPr>
        <p:spPr>
          <a:xfrm>
            <a:off x="4260338" y="3575648"/>
            <a:ext cx="205481" cy="0"/>
          </a:xfrm>
          <a:prstGeom prst="line">
            <a:avLst/>
          </a:prstGeom>
          <a:ln w="2857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93D4B2C-6311-F649-8A5B-0B7F8FBB5DDA}"/>
              </a:ext>
            </a:extLst>
          </p:cNvPr>
          <p:cNvSpPr txBox="1"/>
          <p:nvPr/>
        </p:nvSpPr>
        <p:spPr>
          <a:xfrm>
            <a:off x="3877395" y="2322831"/>
            <a:ext cx="485683" cy="372027"/>
          </a:xfrm>
          <a:prstGeom prst="rect">
            <a:avLst/>
          </a:prstGeom>
          <a:noFill/>
        </p:spPr>
        <p:txBody>
          <a:bodyPr wrap="square" rtlCol="0">
            <a:spAutoFit/>
          </a:bodyPr>
          <a:lstStyle/>
          <a:p>
            <a:r>
              <a:rPr lang="en-US" dirty="0"/>
              <a:t>10</a:t>
            </a:r>
          </a:p>
        </p:txBody>
      </p:sp>
      <p:sp>
        <p:nvSpPr>
          <p:cNvPr id="25" name="TextBox 24">
            <a:extLst>
              <a:ext uri="{FF2B5EF4-FFF2-40B4-BE49-F238E27FC236}">
                <a16:creationId xmlns:a16="http://schemas.microsoft.com/office/drawing/2014/main" id="{B860CCDB-35CB-D74C-B3B2-4AE05C3C9D42}"/>
              </a:ext>
            </a:extLst>
          </p:cNvPr>
          <p:cNvSpPr txBox="1"/>
          <p:nvPr/>
        </p:nvSpPr>
        <p:spPr>
          <a:xfrm>
            <a:off x="3850761" y="3390164"/>
            <a:ext cx="428256" cy="370968"/>
          </a:xfrm>
          <a:prstGeom prst="rect">
            <a:avLst/>
          </a:prstGeom>
          <a:noFill/>
        </p:spPr>
        <p:txBody>
          <a:bodyPr wrap="square" rtlCol="0">
            <a:spAutoFit/>
          </a:bodyPr>
          <a:lstStyle/>
          <a:p>
            <a:pPr algn="r"/>
            <a:r>
              <a:rPr lang="en-US" dirty="0"/>
              <a:t>5</a:t>
            </a:r>
          </a:p>
        </p:txBody>
      </p:sp>
      <p:sp>
        <p:nvSpPr>
          <p:cNvPr id="27" name="TextBox 26">
            <a:extLst>
              <a:ext uri="{FF2B5EF4-FFF2-40B4-BE49-F238E27FC236}">
                <a16:creationId xmlns:a16="http://schemas.microsoft.com/office/drawing/2014/main" id="{3D2931D6-6A25-ED49-855B-1DE7C4111C8B}"/>
              </a:ext>
            </a:extLst>
          </p:cNvPr>
          <p:cNvSpPr txBox="1"/>
          <p:nvPr/>
        </p:nvSpPr>
        <p:spPr>
          <a:xfrm>
            <a:off x="5215982" y="4763013"/>
            <a:ext cx="1393794" cy="380487"/>
          </a:xfrm>
          <a:prstGeom prst="rect">
            <a:avLst/>
          </a:prstGeom>
          <a:noFill/>
        </p:spPr>
        <p:txBody>
          <a:bodyPr wrap="square" rtlCol="0">
            <a:spAutoFit/>
          </a:bodyPr>
          <a:lstStyle/>
          <a:p>
            <a:pPr algn="ctr"/>
            <a:r>
              <a:rPr lang="en-US" dirty="0"/>
              <a:t>Made Shots</a:t>
            </a:r>
          </a:p>
        </p:txBody>
      </p:sp>
      <p:sp>
        <p:nvSpPr>
          <p:cNvPr id="28" name="TextBox 27">
            <a:extLst>
              <a:ext uri="{FF2B5EF4-FFF2-40B4-BE49-F238E27FC236}">
                <a16:creationId xmlns:a16="http://schemas.microsoft.com/office/drawing/2014/main" id="{BD10EAE3-F34F-7141-AADF-737A0D80D15B}"/>
              </a:ext>
            </a:extLst>
          </p:cNvPr>
          <p:cNvSpPr txBox="1"/>
          <p:nvPr/>
        </p:nvSpPr>
        <p:spPr>
          <a:xfrm>
            <a:off x="7101092" y="4763013"/>
            <a:ext cx="1393794" cy="380487"/>
          </a:xfrm>
          <a:prstGeom prst="rect">
            <a:avLst/>
          </a:prstGeom>
          <a:noFill/>
        </p:spPr>
        <p:txBody>
          <a:bodyPr wrap="square" rtlCol="0">
            <a:spAutoFit/>
          </a:bodyPr>
          <a:lstStyle/>
          <a:p>
            <a:pPr algn="ctr"/>
            <a:r>
              <a:rPr lang="en-US" dirty="0"/>
              <a:t>Assists</a:t>
            </a:r>
          </a:p>
        </p:txBody>
      </p:sp>
      <p:sp>
        <p:nvSpPr>
          <p:cNvPr id="29" name="Rectangle 28">
            <a:extLst>
              <a:ext uri="{FF2B5EF4-FFF2-40B4-BE49-F238E27FC236}">
                <a16:creationId xmlns:a16="http://schemas.microsoft.com/office/drawing/2014/main" id="{FF7D0F1B-FB28-7B4B-92D1-CFCF6589BD28}"/>
              </a:ext>
            </a:extLst>
          </p:cNvPr>
          <p:cNvSpPr/>
          <p:nvPr/>
        </p:nvSpPr>
        <p:spPr>
          <a:xfrm>
            <a:off x="5515585" y="2601532"/>
            <a:ext cx="765560" cy="2053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D7A9A9-CB85-DC4E-BF35-29A299CF357A}"/>
              </a:ext>
            </a:extLst>
          </p:cNvPr>
          <p:cNvSpPr/>
          <p:nvPr/>
        </p:nvSpPr>
        <p:spPr>
          <a:xfrm>
            <a:off x="7379697" y="3575648"/>
            <a:ext cx="765560" cy="1091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62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8" grpId="0"/>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0AC67-E68E-AD4F-BE83-9A16346859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8278" y="1121647"/>
            <a:ext cx="3827204" cy="3176332"/>
          </a:xfrm>
          <a:prstGeom prst="rect">
            <a:avLst/>
          </a:prstGeom>
        </p:spPr>
      </p:pic>
      <p:pic>
        <p:nvPicPr>
          <p:cNvPr id="3" name="Picture 2">
            <a:extLst>
              <a:ext uri="{FF2B5EF4-FFF2-40B4-BE49-F238E27FC236}">
                <a16:creationId xmlns:a16="http://schemas.microsoft.com/office/drawing/2014/main" id="{C11AAFF6-455F-544A-BA92-A23289864D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94524" y="1475566"/>
            <a:ext cx="4360778" cy="2468493"/>
          </a:xfrm>
          <a:prstGeom prst="rect">
            <a:avLst/>
          </a:prstGeom>
          <a:ln>
            <a:solidFill>
              <a:schemeClr val="tx1"/>
            </a:solidFill>
          </a:ln>
        </p:spPr>
      </p:pic>
    </p:spTree>
    <p:extLst>
      <p:ext uri="{BB962C8B-B14F-4D97-AF65-F5344CB8AC3E}">
        <p14:creationId xmlns:p14="http://schemas.microsoft.com/office/powerpoint/2010/main" val="172678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039018-AD63-274F-93EF-7E111F20A5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679" y="888642"/>
            <a:ext cx="3895054" cy="362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0AC3043B-4040-634F-BB08-928B0E882A90}"/>
              </a:ext>
            </a:extLst>
          </p:cNvPr>
          <p:cNvSpPr>
            <a:spLocks noGrp="1"/>
          </p:cNvSpPr>
          <p:nvPr>
            <p:ph type="title"/>
          </p:nvPr>
        </p:nvSpPr>
        <p:spPr/>
        <p:txBody>
          <a:bodyPr/>
          <a:lstStyle/>
          <a:p>
            <a:r>
              <a:rPr lang="en-US" dirty="0"/>
              <a:t>Correlation is not equal to causation</a:t>
            </a:r>
          </a:p>
        </p:txBody>
      </p:sp>
      <p:sp>
        <p:nvSpPr>
          <p:cNvPr id="5" name="Rectangle 4">
            <a:extLst>
              <a:ext uri="{FF2B5EF4-FFF2-40B4-BE49-F238E27FC236}">
                <a16:creationId xmlns:a16="http://schemas.microsoft.com/office/drawing/2014/main" id="{88E4D216-DF64-0846-B8F5-276339AB8B8D}"/>
              </a:ext>
            </a:extLst>
          </p:cNvPr>
          <p:cNvSpPr/>
          <p:nvPr/>
        </p:nvSpPr>
        <p:spPr>
          <a:xfrm>
            <a:off x="5193452" y="2054978"/>
            <a:ext cx="3551304" cy="646331"/>
          </a:xfrm>
          <a:prstGeom prst="rect">
            <a:avLst/>
          </a:prstGeom>
        </p:spPr>
        <p:txBody>
          <a:bodyPr wrap="square">
            <a:spAutoFit/>
          </a:bodyPr>
          <a:lstStyle/>
          <a:p>
            <a:r>
              <a:rPr lang="en-US" dirty="0">
                <a:solidFill>
                  <a:prstClr val="black"/>
                </a:solidFill>
              </a:rPr>
              <a:t>The more cigarettes we consume, the longer we live!!!</a:t>
            </a:r>
            <a:endParaRPr lang="en-US" dirty="0"/>
          </a:p>
        </p:txBody>
      </p:sp>
    </p:spTree>
    <p:extLst>
      <p:ext uri="{BB962C8B-B14F-4D97-AF65-F5344CB8AC3E}">
        <p14:creationId xmlns:p14="http://schemas.microsoft.com/office/powerpoint/2010/main" val="140905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US" dirty="0"/>
              <a:t>The Good, the Bad and the Ugly</a:t>
            </a:r>
            <a:endParaRPr dirty="0"/>
          </a:p>
        </p:txBody>
      </p:sp>
      <p:sp>
        <p:nvSpPr>
          <p:cNvPr id="70" name="Google Shape;70;p15"/>
          <p:cNvSpPr txBox="1">
            <a:spLocks noGrp="1"/>
          </p:cNvSpPr>
          <p:nvPr>
            <p:ph idx="1"/>
          </p:nvPr>
        </p:nvSpPr>
        <p:spPr>
          <a:xfrm>
            <a:off x="132575" y="571501"/>
            <a:ext cx="8860503" cy="3861758"/>
          </a:xfrm>
          <a:prstGeom prst="rect">
            <a:avLst/>
          </a:prstGeom>
        </p:spPr>
        <p:txBody>
          <a:bodyPr spcFirstLastPara="1" wrap="square" lIns="91425" tIns="91425" rIns="91425" bIns="91425" anchor="t" anchorCtr="0">
            <a:noAutofit/>
          </a:bodyPr>
          <a:lstStyle/>
          <a:p>
            <a:pPr marL="457200" lvl="0" indent="-342900" algn="l" rtl="0">
              <a:spcBef>
                <a:spcPts val="0"/>
              </a:spcBef>
              <a:spcAft>
                <a:spcPts val="1200"/>
              </a:spcAft>
              <a:buSzPts val="1800"/>
              <a:buChar char="-"/>
            </a:pPr>
            <a:r>
              <a:rPr lang="en" dirty="0"/>
              <a:t>Increasing efficiency, effectiveness, and competitiveness.</a:t>
            </a:r>
            <a:endParaRPr dirty="0"/>
          </a:p>
          <a:p>
            <a:pPr marL="914400" lvl="0" indent="-298450" algn="l" rtl="0">
              <a:spcBef>
                <a:spcPts val="0"/>
              </a:spcBef>
              <a:spcAft>
                <a:spcPts val="1200"/>
              </a:spcAft>
              <a:buClr>
                <a:schemeClr val="dk1"/>
              </a:buClr>
              <a:buSzPts val="1100"/>
              <a:buChar char="●"/>
            </a:pPr>
            <a:r>
              <a:rPr lang="en" dirty="0"/>
              <a:t>Data driven companies are more productive</a:t>
            </a:r>
            <a:endParaRPr dirty="0"/>
          </a:p>
          <a:p>
            <a:pPr marL="457200" lvl="0" indent="-342900" algn="l" rtl="0">
              <a:spcBef>
                <a:spcPts val="0"/>
              </a:spcBef>
              <a:spcAft>
                <a:spcPts val="1200"/>
              </a:spcAft>
              <a:buSzPts val="1800"/>
              <a:buChar char="-"/>
            </a:pPr>
            <a:r>
              <a:rPr lang="en" dirty="0"/>
              <a:t>Use of data science make the societies more secure</a:t>
            </a:r>
            <a:endParaRPr dirty="0"/>
          </a:p>
          <a:p>
            <a:pPr marL="914400" lvl="0" indent="-298450" algn="l" rtl="0">
              <a:spcBef>
                <a:spcPts val="0"/>
              </a:spcBef>
              <a:spcAft>
                <a:spcPts val="1200"/>
              </a:spcAft>
              <a:buClr>
                <a:schemeClr val="dk1"/>
              </a:buClr>
              <a:buSzPts val="1100"/>
              <a:buChar char="●"/>
            </a:pPr>
            <a:r>
              <a:rPr lang="en" dirty="0"/>
              <a:t>Spam emails, fraud detection, terrorist attacks, shootings etc.</a:t>
            </a:r>
            <a:endParaRPr dirty="0"/>
          </a:p>
          <a:p>
            <a:pPr marL="457200" lvl="0" indent="-342900" algn="l" rtl="0">
              <a:spcBef>
                <a:spcPts val="0"/>
              </a:spcBef>
              <a:spcAft>
                <a:spcPts val="1200"/>
              </a:spcAft>
              <a:buSzPts val="1800"/>
              <a:buChar char="-"/>
            </a:pPr>
            <a:r>
              <a:rPr lang="en" u="sng" dirty="0">
                <a:solidFill>
                  <a:schemeClr val="hlink"/>
                </a:solidFill>
                <a:hlinkClick r:id="rId3"/>
              </a:rPr>
              <a:t>Using AI for Sign Language Translation</a:t>
            </a:r>
            <a:endParaRPr dirty="0"/>
          </a:p>
          <a:p>
            <a:pPr marL="457200" lvl="0" indent="-342900" algn="l" rtl="0">
              <a:spcBef>
                <a:spcPts val="0"/>
              </a:spcBef>
              <a:spcAft>
                <a:spcPts val="1200"/>
              </a:spcAft>
              <a:buSzPts val="1800"/>
              <a:buChar char="-"/>
            </a:pPr>
            <a:r>
              <a:rPr lang="en" u="sng" dirty="0">
                <a:solidFill>
                  <a:schemeClr val="hlink"/>
                </a:solidFill>
                <a:hlinkClick r:id="rId4"/>
              </a:rPr>
              <a:t>Tom Cruise (Deep Fakes)</a:t>
            </a:r>
            <a:endParaRPr lang="en" u="sng" dirty="0">
              <a:solidFill>
                <a:schemeClr val="hlink"/>
              </a:solidFill>
            </a:endParaRPr>
          </a:p>
          <a:p>
            <a:pPr marL="457200" lvl="0" indent="-342900" algn="l" rtl="0">
              <a:spcBef>
                <a:spcPts val="0"/>
              </a:spcBef>
              <a:spcAft>
                <a:spcPts val="1200"/>
              </a:spcAft>
              <a:buSzPts val="1800"/>
              <a:buChar char="-"/>
            </a:pPr>
            <a:r>
              <a:rPr lang="en" u="sng" dirty="0">
                <a:solidFill>
                  <a:schemeClr val="hlink"/>
                </a:solidFill>
                <a:hlinkClick r:id="rId5"/>
              </a:rPr>
              <a:t>Barack Obama (Deep Fakes)</a:t>
            </a:r>
            <a:endParaRPr dirty="0"/>
          </a:p>
        </p:txBody>
      </p:sp>
      <p:pic>
        <p:nvPicPr>
          <p:cNvPr id="3" name="Picture 2">
            <a:extLst>
              <a:ext uri="{FF2B5EF4-FFF2-40B4-BE49-F238E27FC236}">
                <a16:creationId xmlns:a16="http://schemas.microsoft.com/office/drawing/2014/main" id="{CD6EDBDA-EAFC-4348-A694-3F771995ADC0}"/>
              </a:ext>
            </a:extLst>
          </p:cNvPr>
          <p:cNvPicPr>
            <a:picLocks noChangeAspect="1"/>
          </p:cNvPicPr>
          <p:nvPr/>
        </p:nvPicPr>
        <p:blipFill>
          <a:blip r:embed="rId6"/>
          <a:stretch>
            <a:fillRect/>
          </a:stretch>
        </p:blipFill>
        <p:spPr>
          <a:xfrm>
            <a:off x="7398717" y="2672179"/>
            <a:ext cx="1745283" cy="2471321"/>
          </a:xfrm>
          <a:prstGeom prst="rect">
            <a:avLst/>
          </a:prstGeom>
        </p:spPr>
      </p:pic>
    </p:spTree>
    <p:extLst>
      <p:ext uri="{BB962C8B-B14F-4D97-AF65-F5344CB8AC3E}">
        <p14:creationId xmlns:p14="http://schemas.microsoft.com/office/powerpoint/2010/main" val="2804108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758A-D043-434F-8280-9AB62943DEB3}"/>
              </a:ext>
            </a:extLst>
          </p:cNvPr>
          <p:cNvSpPr>
            <a:spLocks noGrp="1"/>
          </p:cNvSpPr>
          <p:nvPr>
            <p:ph type="title"/>
          </p:nvPr>
        </p:nvSpPr>
        <p:spPr/>
        <p:txBody>
          <a:bodyPr/>
          <a:lstStyle/>
          <a:p>
            <a:r>
              <a:rPr lang="en-US" dirty="0"/>
              <a:t>Correlation is not equal to causation</a:t>
            </a:r>
          </a:p>
        </p:txBody>
      </p:sp>
      <p:pic>
        <p:nvPicPr>
          <p:cNvPr id="4" name="Picture 2">
            <a:extLst>
              <a:ext uri="{FF2B5EF4-FFF2-40B4-BE49-F238E27FC236}">
                <a16:creationId xmlns:a16="http://schemas.microsoft.com/office/drawing/2014/main" id="{A8013972-C54D-6545-8C79-D17B91F821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3730" y="850005"/>
            <a:ext cx="7273978" cy="402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98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6783-061C-0245-A337-44733BE7E057}"/>
              </a:ext>
            </a:extLst>
          </p:cNvPr>
          <p:cNvSpPr>
            <a:spLocks noGrp="1"/>
          </p:cNvSpPr>
          <p:nvPr>
            <p:ph type="title"/>
          </p:nvPr>
        </p:nvSpPr>
        <p:spPr/>
        <p:txBody>
          <a:bodyPr/>
          <a:lstStyle/>
          <a:p>
            <a:r>
              <a:rPr lang="en-US" dirty="0"/>
              <a:t>Before You Create a Chart</a:t>
            </a:r>
          </a:p>
        </p:txBody>
      </p:sp>
      <p:sp>
        <p:nvSpPr>
          <p:cNvPr id="3" name="Content Placeholder 2">
            <a:extLst>
              <a:ext uri="{FF2B5EF4-FFF2-40B4-BE49-F238E27FC236}">
                <a16:creationId xmlns:a16="http://schemas.microsoft.com/office/drawing/2014/main" id="{93A45F5C-5A84-D24E-8F57-1157254946A2}"/>
              </a:ext>
            </a:extLst>
          </p:cNvPr>
          <p:cNvSpPr>
            <a:spLocks noGrp="1"/>
          </p:cNvSpPr>
          <p:nvPr>
            <p:ph idx="1"/>
          </p:nvPr>
        </p:nvSpPr>
        <p:spPr/>
        <p:txBody>
          <a:bodyPr/>
          <a:lstStyle/>
          <a:p>
            <a:pPr marL="0" indent="0">
              <a:buNone/>
            </a:pPr>
            <a:r>
              <a:rPr lang="en-US" dirty="0"/>
              <a:t>Ask</a:t>
            </a:r>
          </a:p>
          <a:p>
            <a:r>
              <a:rPr lang="en-US" dirty="0"/>
              <a:t>Who is my audience?</a:t>
            </a:r>
          </a:p>
          <a:p>
            <a:r>
              <a:rPr lang="en-US" dirty="0"/>
              <a:t>What questions do they have?</a:t>
            </a:r>
          </a:p>
          <a:p>
            <a:r>
              <a:rPr lang="en-US" dirty="0"/>
              <a:t>What answers am I finding for them?</a:t>
            </a:r>
          </a:p>
          <a:p>
            <a:r>
              <a:rPr lang="en-US" dirty="0"/>
              <a:t>What am I trying to say?</a:t>
            </a:r>
          </a:p>
          <a:p>
            <a:r>
              <a:rPr lang="en-US" dirty="0"/>
              <a:t>What other questions will my visualization inspire or what conversations may result?</a:t>
            </a:r>
          </a:p>
          <a:p>
            <a:pPr marL="0" indent="0">
              <a:buNone/>
            </a:pPr>
            <a:endParaRPr lang="en-US" dirty="0"/>
          </a:p>
        </p:txBody>
      </p:sp>
    </p:spTree>
    <p:extLst>
      <p:ext uri="{BB962C8B-B14F-4D97-AF65-F5344CB8AC3E}">
        <p14:creationId xmlns:p14="http://schemas.microsoft.com/office/powerpoint/2010/main" val="2887795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D81D-8212-EB41-B7D8-9A256F27E285}"/>
              </a:ext>
            </a:extLst>
          </p:cNvPr>
          <p:cNvSpPr>
            <a:spLocks noGrp="1"/>
          </p:cNvSpPr>
          <p:nvPr>
            <p:ph type="title"/>
          </p:nvPr>
        </p:nvSpPr>
        <p:spPr/>
        <p:txBody>
          <a:bodyPr/>
          <a:lstStyle/>
          <a:p>
            <a:r>
              <a:rPr lang="en-US" dirty="0"/>
              <a:t>Data Visualization Best Practices</a:t>
            </a:r>
          </a:p>
        </p:txBody>
      </p:sp>
      <p:sp>
        <p:nvSpPr>
          <p:cNvPr id="3" name="Content Placeholder 2">
            <a:extLst>
              <a:ext uri="{FF2B5EF4-FFF2-40B4-BE49-F238E27FC236}">
                <a16:creationId xmlns:a16="http://schemas.microsoft.com/office/drawing/2014/main" id="{2FA76BE6-9794-AF46-B8AE-FC42B3A3BB70}"/>
              </a:ext>
            </a:extLst>
          </p:cNvPr>
          <p:cNvSpPr>
            <a:spLocks noGrp="1"/>
          </p:cNvSpPr>
          <p:nvPr>
            <p:ph idx="1"/>
          </p:nvPr>
        </p:nvSpPr>
        <p:spPr/>
        <p:txBody>
          <a:bodyPr>
            <a:normAutofit lnSpcReduction="10000"/>
          </a:bodyPr>
          <a:lstStyle/>
          <a:p>
            <a:r>
              <a:rPr lang="en-US" dirty="0"/>
              <a:t>Identify your target audience</a:t>
            </a:r>
          </a:p>
          <a:p>
            <a:r>
              <a:rPr lang="en-US" dirty="0"/>
              <a:t>Make sure your data is clean</a:t>
            </a:r>
          </a:p>
          <a:p>
            <a:r>
              <a:rPr lang="en-US" dirty="0"/>
              <a:t>Select the right chart</a:t>
            </a:r>
          </a:p>
          <a:p>
            <a:r>
              <a:rPr lang="en-US" dirty="0"/>
              <a:t>Label your chart effectively</a:t>
            </a:r>
          </a:p>
          <a:p>
            <a:r>
              <a:rPr lang="en-US" dirty="0"/>
              <a:t>Emphasize the important points</a:t>
            </a:r>
          </a:p>
          <a:p>
            <a:r>
              <a:rPr lang="en-US" dirty="0"/>
              <a:t>Format your chart for accessibility</a:t>
            </a:r>
          </a:p>
          <a:p>
            <a:r>
              <a:rPr lang="en-US" dirty="0"/>
              <a:t>Make use of color</a:t>
            </a:r>
          </a:p>
          <a:p>
            <a:r>
              <a:rPr lang="en-US" dirty="0"/>
              <a:t>Ensure your data is readable in any format</a:t>
            </a:r>
          </a:p>
          <a:p>
            <a:r>
              <a:rPr lang="en-US" dirty="0"/>
              <a:t>Ask for feedback</a:t>
            </a:r>
          </a:p>
        </p:txBody>
      </p:sp>
    </p:spTree>
    <p:extLst>
      <p:ext uri="{BB962C8B-B14F-4D97-AF65-F5344CB8AC3E}">
        <p14:creationId xmlns:p14="http://schemas.microsoft.com/office/powerpoint/2010/main" val="329664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Tree>
    <p:extLst>
      <p:ext uri="{BB962C8B-B14F-4D97-AF65-F5344CB8AC3E}">
        <p14:creationId xmlns:p14="http://schemas.microsoft.com/office/powerpoint/2010/main" val="61786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0664-D0F0-A941-8D8E-D750A0E0353A}"/>
              </a:ext>
            </a:extLst>
          </p:cNvPr>
          <p:cNvSpPr>
            <a:spLocks noGrp="1"/>
          </p:cNvSpPr>
          <p:nvPr>
            <p:ph type="title"/>
          </p:nvPr>
        </p:nvSpPr>
        <p:spPr/>
        <p:txBody>
          <a:bodyPr/>
          <a:lstStyle/>
          <a:p>
            <a:r>
              <a:rPr lang="en-US" dirty="0"/>
              <a:t>Ethics, Privacy, Legal Issues, and DS</a:t>
            </a:r>
          </a:p>
        </p:txBody>
      </p:sp>
      <p:sp>
        <p:nvSpPr>
          <p:cNvPr id="3" name="Content Placeholder 2">
            <a:extLst>
              <a:ext uri="{FF2B5EF4-FFF2-40B4-BE49-F238E27FC236}">
                <a16:creationId xmlns:a16="http://schemas.microsoft.com/office/drawing/2014/main" id="{7B7FB98D-3FD3-DE43-87AC-3173735B65F0}"/>
              </a:ext>
            </a:extLst>
          </p:cNvPr>
          <p:cNvSpPr>
            <a:spLocks noGrp="1"/>
          </p:cNvSpPr>
          <p:nvPr>
            <p:ph idx="1"/>
          </p:nvPr>
        </p:nvSpPr>
        <p:spPr/>
        <p:txBody>
          <a:bodyPr>
            <a:normAutofit lnSpcReduction="10000"/>
          </a:bodyPr>
          <a:lstStyle/>
          <a:p>
            <a:pPr marL="0" indent="0">
              <a:buNone/>
            </a:pPr>
            <a:r>
              <a:rPr lang="en-US" dirty="0"/>
              <a:t>Based on the nature of a project, you might see different issues at different stages,</a:t>
            </a:r>
          </a:p>
          <a:p>
            <a:r>
              <a:rPr lang="en-US" dirty="0"/>
              <a:t>Initiating the project</a:t>
            </a:r>
          </a:p>
          <a:p>
            <a:r>
              <a:rPr lang="en-US" dirty="0"/>
              <a:t>Creating the dataset (e.g. surveying)</a:t>
            </a:r>
          </a:p>
          <a:p>
            <a:r>
              <a:rPr lang="en-US" dirty="0"/>
              <a:t>Cleaning the dataset </a:t>
            </a:r>
          </a:p>
          <a:p>
            <a:r>
              <a:rPr lang="en-US" dirty="0"/>
              <a:t>Building the model</a:t>
            </a:r>
          </a:p>
          <a:p>
            <a:r>
              <a:rPr lang="en-US" dirty="0"/>
              <a:t>Presenting the findings</a:t>
            </a:r>
          </a:p>
          <a:p>
            <a:r>
              <a:rPr lang="en-US" dirty="0"/>
              <a:t>Sharing with others</a:t>
            </a:r>
          </a:p>
          <a:p>
            <a:r>
              <a:rPr lang="en-US" dirty="0"/>
              <a:t>…</a:t>
            </a:r>
          </a:p>
        </p:txBody>
      </p:sp>
    </p:spTree>
    <p:extLst>
      <p:ext uri="{BB962C8B-B14F-4D97-AF65-F5344CB8AC3E}">
        <p14:creationId xmlns:p14="http://schemas.microsoft.com/office/powerpoint/2010/main" val="3002810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A6AF-E350-3440-A53C-1CB7CF91D639}"/>
              </a:ext>
            </a:extLst>
          </p:cNvPr>
          <p:cNvSpPr>
            <a:spLocks noGrp="1"/>
          </p:cNvSpPr>
          <p:nvPr>
            <p:ph type="title"/>
          </p:nvPr>
        </p:nvSpPr>
        <p:spPr/>
        <p:txBody>
          <a:bodyPr/>
          <a:lstStyle/>
          <a:p>
            <a:r>
              <a:rPr lang="en-US" dirty="0"/>
              <a:t>AI Enabled Surveillance</a:t>
            </a:r>
          </a:p>
        </p:txBody>
      </p:sp>
      <p:pic>
        <p:nvPicPr>
          <p:cNvPr id="4" name="Picture 3">
            <a:extLst>
              <a:ext uri="{FF2B5EF4-FFF2-40B4-BE49-F238E27FC236}">
                <a16:creationId xmlns:a16="http://schemas.microsoft.com/office/drawing/2014/main" id="{096CBFEE-66F0-0C47-BB34-78DE60AAEBF6}"/>
              </a:ext>
            </a:extLst>
          </p:cNvPr>
          <p:cNvPicPr>
            <a:picLocks noChangeAspect="1"/>
          </p:cNvPicPr>
          <p:nvPr/>
        </p:nvPicPr>
        <p:blipFill>
          <a:blip r:embed="rId3"/>
          <a:stretch>
            <a:fillRect/>
          </a:stretch>
        </p:blipFill>
        <p:spPr>
          <a:xfrm>
            <a:off x="381609" y="1224918"/>
            <a:ext cx="3494285" cy="2256964"/>
          </a:xfrm>
          <a:prstGeom prst="rect">
            <a:avLst/>
          </a:prstGeom>
        </p:spPr>
      </p:pic>
      <p:pic>
        <p:nvPicPr>
          <p:cNvPr id="5" name="Picture 4">
            <a:extLst>
              <a:ext uri="{FF2B5EF4-FFF2-40B4-BE49-F238E27FC236}">
                <a16:creationId xmlns:a16="http://schemas.microsoft.com/office/drawing/2014/main" id="{F32B99EF-3041-8F48-A9B5-83C57A89D7B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8691" y="1183249"/>
            <a:ext cx="3382002" cy="2252466"/>
          </a:xfrm>
          <a:prstGeom prst="rect">
            <a:avLst/>
          </a:prstGeom>
        </p:spPr>
      </p:pic>
      <p:sp>
        <p:nvSpPr>
          <p:cNvPr id="6" name="TextBox 5">
            <a:extLst>
              <a:ext uri="{FF2B5EF4-FFF2-40B4-BE49-F238E27FC236}">
                <a16:creationId xmlns:a16="http://schemas.microsoft.com/office/drawing/2014/main" id="{203BEEAF-CDE1-3743-9A10-23988F1AE1DF}"/>
              </a:ext>
            </a:extLst>
          </p:cNvPr>
          <p:cNvSpPr txBox="1"/>
          <p:nvPr/>
        </p:nvSpPr>
        <p:spPr>
          <a:xfrm>
            <a:off x="5008990" y="3435715"/>
            <a:ext cx="3957792" cy="461665"/>
          </a:xfrm>
          <a:prstGeom prst="rect">
            <a:avLst/>
          </a:prstGeom>
          <a:noFill/>
        </p:spPr>
        <p:txBody>
          <a:bodyPr wrap="square" rtlCol="0">
            <a:spAutoFit/>
          </a:bodyPr>
          <a:lstStyle/>
          <a:p>
            <a:r>
              <a:rPr lang="en-US" sz="1200" dirty="0"/>
              <a:t>https://</a:t>
            </a:r>
            <a:r>
              <a:rPr lang="en-US" sz="1200" dirty="0" err="1"/>
              <a:t>www.nytimes.com</a:t>
            </a:r>
            <a:r>
              <a:rPr lang="en-US" sz="1200" dirty="0"/>
              <a:t>/2018/07/08/business/china-surveillance-</a:t>
            </a:r>
            <a:r>
              <a:rPr lang="en-US" sz="1200" dirty="0" err="1"/>
              <a:t>technology.html</a:t>
            </a:r>
            <a:endParaRPr lang="en-US" sz="1200" dirty="0"/>
          </a:p>
        </p:txBody>
      </p:sp>
      <p:sp>
        <p:nvSpPr>
          <p:cNvPr id="7" name="TextBox 6">
            <a:extLst>
              <a:ext uri="{FF2B5EF4-FFF2-40B4-BE49-F238E27FC236}">
                <a16:creationId xmlns:a16="http://schemas.microsoft.com/office/drawing/2014/main" id="{189D8DAD-516D-F44E-8FB7-71C55ACFDA64}"/>
              </a:ext>
            </a:extLst>
          </p:cNvPr>
          <p:cNvSpPr txBox="1"/>
          <p:nvPr/>
        </p:nvSpPr>
        <p:spPr>
          <a:xfrm>
            <a:off x="381609" y="855586"/>
            <a:ext cx="2809102" cy="369332"/>
          </a:xfrm>
          <a:prstGeom prst="rect">
            <a:avLst/>
          </a:prstGeom>
          <a:noFill/>
        </p:spPr>
        <p:txBody>
          <a:bodyPr wrap="none" rtlCol="0">
            <a:spAutoFit/>
          </a:bodyPr>
          <a:lstStyle/>
          <a:p>
            <a:r>
              <a:rPr lang="en-US" dirty="0"/>
              <a:t>Goal: Determining terrorists</a:t>
            </a:r>
          </a:p>
        </p:txBody>
      </p:sp>
      <p:sp>
        <p:nvSpPr>
          <p:cNvPr id="8" name="TextBox 7">
            <a:extLst>
              <a:ext uri="{FF2B5EF4-FFF2-40B4-BE49-F238E27FC236}">
                <a16:creationId xmlns:a16="http://schemas.microsoft.com/office/drawing/2014/main" id="{0A52983C-79F4-0245-BF51-46BAC5F476D3}"/>
              </a:ext>
            </a:extLst>
          </p:cNvPr>
          <p:cNvSpPr txBox="1"/>
          <p:nvPr/>
        </p:nvSpPr>
        <p:spPr>
          <a:xfrm>
            <a:off x="303190" y="3528048"/>
            <a:ext cx="4112280" cy="369332"/>
          </a:xfrm>
          <a:prstGeom prst="rect">
            <a:avLst/>
          </a:prstGeom>
          <a:noFill/>
        </p:spPr>
        <p:txBody>
          <a:bodyPr wrap="none" rtlCol="0">
            <a:spAutoFit/>
          </a:bodyPr>
          <a:lstStyle/>
          <a:p>
            <a:r>
              <a:rPr lang="en-US" dirty="0"/>
              <a:t>What if someone is having a heart attack?</a:t>
            </a:r>
          </a:p>
        </p:txBody>
      </p:sp>
      <p:sp>
        <p:nvSpPr>
          <p:cNvPr id="10" name="Rectangle 9">
            <a:extLst>
              <a:ext uri="{FF2B5EF4-FFF2-40B4-BE49-F238E27FC236}">
                <a16:creationId xmlns:a16="http://schemas.microsoft.com/office/drawing/2014/main" id="{E8293399-3149-D247-BCB2-259C9B93A73B}"/>
              </a:ext>
            </a:extLst>
          </p:cNvPr>
          <p:cNvSpPr/>
          <p:nvPr/>
        </p:nvSpPr>
        <p:spPr>
          <a:xfrm>
            <a:off x="4202948" y="855586"/>
            <a:ext cx="5153487" cy="369332"/>
          </a:xfrm>
          <a:prstGeom prst="rect">
            <a:avLst/>
          </a:prstGeom>
        </p:spPr>
        <p:txBody>
          <a:bodyPr wrap="square">
            <a:spAutoFit/>
          </a:bodyPr>
          <a:lstStyle/>
          <a:p>
            <a:r>
              <a:rPr lang="en-US" dirty="0">
                <a:solidFill>
                  <a:srgbClr val="333333"/>
                </a:solidFill>
                <a:latin typeface="nyt-imperial"/>
              </a:rPr>
              <a:t>Goal: Catching terrorists, criminals, drug traffickers</a:t>
            </a:r>
            <a:endParaRPr lang="en-US" dirty="0"/>
          </a:p>
        </p:txBody>
      </p:sp>
      <p:sp>
        <p:nvSpPr>
          <p:cNvPr id="11" name="Rectangle 10">
            <a:extLst>
              <a:ext uri="{FF2B5EF4-FFF2-40B4-BE49-F238E27FC236}">
                <a16:creationId xmlns:a16="http://schemas.microsoft.com/office/drawing/2014/main" id="{DED31205-872E-694D-83FF-FAF6AEA403C7}"/>
              </a:ext>
            </a:extLst>
          </p:cNvPr>
          <p:cNvSpPr/>
          <p:nvPr/>
        </p:nvSpPr>
        <p:spPr>
          <a:xfrm>
            <a:off x="4721082" y="3897380"/>
            <a:ext cx="4117217" cy="830997"/>
          </a:xfrm>
          <a:prstGeom prst="rect">
            <a:avLst/>
          </a:prstGeom>
        </p:spPr>
        <p:txBody>
          <a:bodyPr wrap="none">
            <a:spAutoFit/>
          </a:bodyPr>
          <a:lstStyle/>
          <a:p>
            <a:r>
              <a:rPr lang="en-US" sz="1600" dirty="0">
                <a:solidFill>
                  <a:srgbClr val="333333"/>
                </a:solidFill>
                <a:latin typeface="nyt-imperial"/>
              </a:rPr>
              <a:t>Current Use: </a:t>
            </a:r>
          </a:p>
          <a:p>
            <a:pPr marL="285750" indent="-285750">
              <a:buFont typeface="Arial" panose="020B0604020202020204" pitchFamily="34" charset="0"/>
              <a:buChar char="•"/>
            </a:pPr>
            <a:r>
              <a:rPr lang="en-US" sz="1600" dirty="0">
                <a:solidFill>
                  <a:srgbClr val="333333"/>
                </a:solidFill>
                <a:latin typeface="nyt-imperial"/>
              </a:rPr>
              <a:t>Monitoring political activists and minorities </a:t>
            </a:r>
          </a:p>
          <a:p>
            <a:pPr marL="285750" indent="-285750">
              <a:buFont typeface="Arial" panose="020B0604020202020204" pitchFamily="34" charset="0"/>
              <a:buChar char="•"/>
            </a:pPr>
            <a:r>
              <a:rPr lang="en-US" sz="1600" dirty="0">
                <a:solidFill>
                  <a:srgbClr val="333333"/>
                </a:solidFill>
                <a:latin typeface="nyt-imperial"/>
              </a:rPr>
              <a:t>Scoring people</a:t>
            </a:r>
            <a:endParaRPr lang="en-US" sz="1600" dirty="0"/>
          </a:p>
        </p:txBody>
      </p:sp>
    </p:spTree>
    <p:extLst>
      <p:ext uri="{BB962C8B-B14F-4D97-AF65-F5344CB8AC3E}">
        <p14:creationId xmlns:p14="http://schemas.microsoft.com/office/powerpoint/2010/main" val="22064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Targeted Marketing - Customized Pricing</a:t>
            </a:r>
            <a:endParaRPr dirty="0"/>
          </a:p>
        </p:txBody>
      </p:sp>
      <p:sp>
        <p:nvSpPr>
          <p:cNvPr id="112" name="Google Shape;112;p2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2"/>
              </a:buClr>
              <a:buSzPts val="1800"/>
              <a:buChar char="●"/>
            </a:pPr>
            <a:r>
              <a:rPr lang="en" dirty="0"/>
              <a:t>Use of personal data increases the effectiveness of the marketing 3-5 times compared to traditional marketing approaches?</a:t>
            </a:r>
            <a:endParaRPr dirty="0"/>
          </a:p>
          <a:p>
            <a:pPr marL="457200" lvl="0" indent="-342900" algn="l" rtl="0">
              <a:spcBef>
                <a:spcPts val="0"/>
              </a:spcBef>
              <a:spcAft>
                <a:spcPts val="0"/>
              </a:spcAft>
              <a:buClr>
                <a:schemeClr val="dk2"/>
              </a:buClr>
              <a:buSzPts val="1800"/>
              <a:buChar char="●"/>
            </a:pPr>
            <a:endParaRPr lang="en" dirty="0"/>
          </a:p>
          <a:p>
            <a:pPr marL="457200" lvl="0" indent="-342900" algn="l" rtl="0">
              <a:spcBef>
                <a:spcPts val="0"/>
              </a:spcBef>
              <a:spcAft>
                <a:spcPts val="0"/>
              </a:spcAft>
              <a:buClr>
                <a:schemeClr val="dk2"/>
              </a:buClr>
              <a:buSzPts val="1800"/>
              <a:buChar char="●"/>
            </a:pPr>
            <a:r>
              <a:rPr lang="en" dirty="0"/>
              <a:t>Is it win-win or invasion of privacy?</a:t>
            </a:r>
            <a:endParaRPr dirty="0"/>
          </a:p>
          <a:p>
            <a:pPr marL="457200" lvl="0" indent="-342900" algn="l" rtl="0">
              <a:spcBef>
                <a:spcPts val="0"/>
              </a:spcBef>
              <a:spcAft>
                <a:spcPts val="0"/>
              </a:spcAft>
              <a:buClr>
                <a:schemeClr val="dk2"/>
              </a:buClr>
              <a:buSzPts val="1800"/>
              <a:buChar char="●"/>
            </a:pPr>
            <a:endParaRPr lang="en" u="sng" dirty="0">
              <a:solidFill>
                <a:schemeClr val="hlink"/>
              </a:solidFill>
              <a:hlinkClick r:id="rId3"/>
            </a:endParaRPr>
          </a:p>
          <a:p>
            <a:pPr marL="457200" lvl="0" indent="-342900" algn="l" rtl="0">
              <a:spcBef>
                <a:spcPts val="0"/>
              </a:spcBef>
              <a:spcAft>
                <a:spcPts val="0"/>
              </a:spcAft>
              <a:buClr>
                <a:schemeClr val="dk2"/>
              </a:buClr>
              <a:buSzPts val="1800"/>
              <a:buChar char="●"/>
            </a:pPr>
            <a:r>
              <a:rPr lang="en" u="sng" dirty="0">
                <a:solidFill>
                  <a:schemeClr val="hlink"/>
                </a:solidFill>
                <a:hlinkClick r:id="rId3"/>
              </a:rPr>
              <a:t>NYT-Target Case</a:t>
            </a:r>
            <a:endParaRPr lang="en" u="sng" dirty="0">
              <a:solidFill>
                <a:schemeClr val="hlink"/>
              </a:solidFill>
            </a:endParaRPr>
          </a:p>
          <a:p>
            <a:pPr marL="457200" lvl="0" indent="-342900" algn="l" rtl="0">
              <a:spcBef>
                <a:spcPts val="0"/>
              </a:spcBef>
              <a:spcAft>
                <a:spcPts val="0"/>
              </a:spcAft>
              <a:buClr>
                <a:schemeClr val="dk2"/>
              </a:buClr>
              <a:buSzPts val="1800"/>
              <a:buChar char="●"/>
            </a:pPr>
            <a:endParaRPr lang="en" u="sng" dirty="0">
              <a:solidFill>
                <a:schemeClr val="hlink"/>
              </a:solidFill>
            </a:endParaRPr>
          </a:p>
          <a:p>
            <a:pPr marL="457200">
              <a:spcBef>
                <a:spcPts val="0"/>
              </a:spcBef>
              <a:buClr>
                <a:schemeClr val="dk2"/>
              </a:buClr>
              <a:buSzPts val="1800"/>
              <a:buFont typeface="Arial"/>
              <a:buChar char="●"/>
            </a:pPr>
            <a:r>
              <a:rPr lang="en-US" dirty="0"/>
              <a:t>Different Pricing for the same product?</a:t>
            </a:r>
          </a:p>
          <a:p>
            <a:pPr marL="457200" lvl="0" indent="-342900" algn="l" rtl="0">
              <a:spcBef>
                <a:spcPts val="0"/>
              </a:spcBef>
              <a:spcAft>
                <a:spcPts val="0"/>
              </a:spcAft>
              <a:buClr>
                <a:schemeClr val="dk2"/>
              </a:buClr>
              <a:buSzPts val="1800"/>
              <a:buChar char="●"/>
            </a:pPr>
            <a:endParaRPr dirty="0"/>
          </a:p>
        </p:txBody>
      </p:sp>
      <p:pic>
        <p:nvPicPr>
          <p:cNvPr id="2" name="Picture 1">
            <a:extLst>
              <a:ext uri="{FF2B5EF4-FFF2-40B4-BE49-F238E27FC236}">
                <a16:creationId xmlns:a16="http://schemas.microsoft.com/office/drawing/2014/main" id="{98AAC90C-377A-AB4D-822B-C6F54D04088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93680" y="1706201"/>
            <a:ext cx="2707688" cy="3049788"/>
          </a:xfrm>
          <a:prstGeom prst="rect">
            <a:avLst/>
          </a:prstGeom>
        </p:spPr>
      </p:pic>
    </p:spTree>
    <p:extLst>
      <p:ext uri="{BB962C8B-B14F-4D97-AF65-F5344CB8AC3E}">
        <p14:creationId xmlns:p14="http://schemas.microsoft.com/office/powerpoint/2010/main" val="203083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7B46-B35E-BF43-8BE5-63126C8025C5}"/>
              </a:ext>
            </a:extLst>
          </p:cNvPr>
          <p:cNvSpPr>
            <a:spLocks noGrp="1"/>
          </p:cNvSpPr>
          <p:nvPr>
            <p:ph type="title"/>
          </p:nvPr>
        </p:nvSpPr>
        <p:spPr/>
        <p:txBody>
          <a:bodyPr/>
          <a:lstStyle/>
          <a:p>
            <a:r>
              <a:rPr lang="en-US" sz="2800" dirty="0"/>
              <a:t>Privacy (Anonymization is the ultimate solution)</a:t>
            </a:r>
            <a:r>
              <a:rPr lang="en-US" dirty="0"/>
              <a:t> </a:t>
            </a:r>
          </a:p>
        </p:txBody>
      </p:sp>
      <p:pic>
        <p:nvPicPr>
          <p:cNvPr id="1026" name="Picture 2">
            <a:extLst>
              <a:ext uri="{FF2B5EF4-FFF2-40B4-BE49-F238E27FC236}">
                <a16:creationId xmlns:a16="http://schemas.microsoft.com/office/drawing/2014/main" id="{D188D73F-885B-4A4E-8413-E4859C0EB9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7832" y="707720"/>
            <a:ext cx="1714754" cy="1714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5FA7E-1CE5-E043-A5EC-3A82DF5EB1B5}"/>
              </a:ext>
            </a:extLst>
          </p:cNvPr>
          <p:cNvSpPr txBox="1"/>
          <p:nvPr/>
        </p:nvSpPr>
        <p:spPr>
          <a:xfrm>
            <a:off x="2487168" y="833005"/>
            <a:ext cx="2853282" cy="369332"/>
          </a:xfrm>
          <a:prstGeom prst="rect">
            <a:avLst/>
          </a:prstGeom>
          <a:noFill/>
        </p:spPr>
        <p:txBody>
          <a:bodyPr wrap="none" rtlCol="0">
            <a:spAutoFit/>
          </a:bodyPr>
          <a:lstStyle/>
          <a:p>
            <a:r>
              <a:rPr lang="en-US" dirty="0"/>
              <a:t>Dr. Latanya </a:t>
            </a:r>
            <a:r>
              <a:rPr lang="en-US" dirty="0" err="1"/>
              <a:t>Arvette</a:t>
            </a:r>
            <a:r>
              <a:rPr lang="en-US" dirty="0"/>
              <a:t> Sweeney</a:t>
            </a:r>
          </a:p>
        </p:txBody>
      </p:sp>
      <p:sp>
        <p:nvSpPr>
          <p:cNvPr id="5" name="TextBox 4">
            <a:extLst>
              <a:ext uri="{FF2B5EF4-FFF2-40B4-BE49-F238E27FC236}">
                <a16:creationId xmlns:a16="http://schemas.microsoft.com/office/drawing/2014/main" id="{9551BB5E-C5A0-E24E-859D-9E25696F9107}"/>
              </a:ext>
            </a:extLst>
          </p:cNvPr>
          <p:cNvSpPr txBox="1"/>
          <p:nvPr/>
        </p:nvSpPr>
        <p:spPr>
          <a:xfrm>
            <a:off x="2466594" y="1180005"/>
            <a:ext cx="2535174" cy="954107"/>
          </a:xfrm>
          <a:prstGeom prst="rect">
            <a:avLst/>
          </a:prstGeom>
          <a:noFill/>
        </p:spPr>
        <p:txBody>
          <a:bodyPr wrap="square" rtlCol="0">
            <a:spAutoFit/>
          </a:bodyPr>
          <a:lstStyle/>
          <a:p>
            <a:r>
              <a:rPr lang="en-US" sz="1400" dirty="0"/>
              <a:t>In 1997, she identified then MA governor, William Weld, to his medical records using publicly accessible records.</a:t>
            </a:r>
          </a:p>
        </p:txBody>
      </p:sp>
      <p:sp>
        <p:nvSpPr>
          <p:cNvPr id="6" name="TextBox 5">
            <a:extLst>
              <a:ext uri="{FF2B5EF4-FFF2-40B4-BE49-F238E27FC236}">
                <a16:creationId xmlns:a16="http://schemas.microsoft.com/office/drawing/2014/main" id="{9E17745F-38D0-F943-A96D-94FDE0EF078E}"/>
              </a:ext>
            </a:extLst>
          </p:cNvPr>
          <p:cNvSpPr txBox="1"/>
          <p:nvPr/>
        </p:nvSpPr>
        <p:spPr>
          <a:xfrm>
            <a:off x="2618679" y="2742616"/>
            <a:ext cx="5660136" cy="923330"/>
          </a:xfrm>
          <a:prstGeom prst="rect">
            <a:avLst/>
          </a:prstGeom>
          <a:noFill/>
        </p:spPr>
        <p:txBody>
          <a:bodyPr wrap="square" rtlCol="0">
            <a:spAutoFit/>
          </a:bodyPr>
          <a:lstStyle/>
          <a:p>
            <a:r>
              <a:rPr lang="en-US" dirty="0"/>
              <a:t>An </a:t>
            </a:r>
            <a:r>
              <a:rPr lang="en-US" dirty="0">
                <a:hlinkClick r:id="rId3"/>
              </a:rPr>
              <a:t>algorithm</a:t>
            </a:r>
            <a:r>
              <a:rPr lang="en-US" dirty="0"/>
              <a:t> can identify 99.98 percent of Americans from almost any available data set with as few as 15 attributes, such as gender, ZIP code or marital status.</a:t>
            </a:r>
          </a:p>
        </p:txBody>
      </p:sp>
      <p:sp>
        <p:nvSpPr>
          <p:cNvPr id="7" name="TextBox 6">
            <a:extLst>
              <a:ext uri="{FF2B5EF4-FFF2-40B4-BE49-F238E27FC236}">
                <a16:creationId xmlns:a16="http://schemas.microsoft.com/office/drawing/2014/main" id="{41247FBF-B1C1-4046-ACFC-4ED88367BFFC}"/>
              </a:ext>
            </a:extLst>
          </p:cNvPr>
          <p:cNvSpPr txBox="1"/>
          <p:nvPr/>
        </p:nvSpPr>
        <p:spPr>
          <a:xfrm>
            <a:off x="2618679" y="3665946"/>
            <a:ext cx="5285232" cy="430887"/>
          </a:xfrm>
          <a:prstGeom prst="rect">
            <a:avLst/>
          </a:prstGeom>
          <a:noFill/>
        </p:spPr>
        <p:txBody>
          <a:bodyPr wrap="square" rtlCol="0">
            <a:spAutoFit/>
          </a:bodyPr>
          <a:lstStyle/>
          <a:p>
            <a:r>
              <a:rPr lang="en-US" sz="1100" dirty="0"/>
              <a:t>Rocher, L., </a:t>
            </a:r>
            <a:r>
              <a:rPr lang="en-US" sz="1100" dirty="0" err="1"/>
              <a:t>Hendrickx</a:t>
            </a:r>
            <a:r>
              <a:rPr lang="en-US" sz="1100" dirty="0"/>
              <a:t>, J.M. &amp; de </a:t>
            </a:r>
            <a:r>
              <a:rPr lang="en-US" sz="1100" dirty="0" err="1"/>
              <a:t>Montjoye</a:t>
            </a:r>
            <a:r>
              <a:rPr lang="en-US" sz="1100" dirty="0"/>
              <a:t>, YA. Estimating the success of re-identifications in incomplete datasets using generative models. </a:t>
            </a:r>
            <a:r>
              <a:rPr lang="en-US" sz="1100" i="1" dirty="0"/>
              <a:t>Nat </a:t>
            </a:r>
            <a:r>
              <a:rPr lang="en-US" sz="1100" i="1" dirty="0" err="1"/>
              <a:t>Commun</a:t>
            </a:r>
            <a:r>
              <a:rPr lang="en-US" sz="1100" dirty="0"/>
              <a:t> </a:t>
            </a:r>
            <a:r>
              <a:rPr lang="en-US" sz="1100" b="1" dirty="0"/>
              <a:t>10, </a:t>
            </a:r>
            <a:r>
              <a:rPr lang="en-US" sz="1100" dirty="0"/>
              <a:t>3069 (2019)</a:t>
            </a:r>
          </a:p>
        </p:txBody>
      </p:sp>
      <p:sp>
        <p:nvSpPr>
          <p:cNvPr id="8" name="Rectangle 7">
            <a:extLst>
              <a:ext uri="{FF2B5EF4-FFF2-40B4-BE49-F238E27FC236}">
                <a16:creationId xmlns:a16="http://schemas.microsoft.com/office/drawing/2014/main" id="{39F4795C-664B-4F4B-B0AC-D9F7B7CFD2AE}"/>
              </a:ext>
            </a:extLst>
          </p:cNvPr>
          <p:cNvSpPr/>
          <p:nvPr/>
        </p:nvSpPr>
        <p:spPr>
          <a:xfrm>
            <a:off x="324881" y="4773658"/>
            <a:ext cx="7953934" cy="338554"/>
          </a:xfrm>
          <a:prstGeom prst="rect">
            <a:avLst/>
          </a:prstGeom>
        </p:spPr>
        <p:txBody>
          <a:bodyPr wrap="square">
            <a:spAutoFit/>
          </a:bodyPr>
          <a:lstStyle/>
          <a:p>
            <a:r>
              <a:rPr lang="en-US" sz="1600" dirty="0">
                <a:hlinkClick r:id="rId4"/>
              </a:rPr>
              <a:t>https://www.nytimes.com/2019/07/23/health/data-privacy-protection.html</a:t>
            </a:r>
            <a:r>
              <a:rPr lang="en-US" sz="1600" dirty="0"/>
              <a:t> </a:t>
            </a:r>
          </a:p>
        </p:txBody>
      </p:sp>
    </p:spTree>
    <p:extLst>
      <p:ext uri="{BB962C8B-B14F-4D97-AF65-F5344CB8AC3E}">
        <p14:creationId xmlns:p14="http://schemas.microsoft.com/office/powerpoint/2010/main" val="92313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364E-E48D-BF4F-B797-1F6A63EA7EDF}"/>
              </a:ext>
            </a:extLst>
          </p:cNvPr>
          <p:cNvSpPr>
            <a:spLocks noGrp="1"/>
          </p:cNvSpPr>
          <p:nvPr>
            <p:ph type="title"/>
          </p:nvPr>
        </p:nvSpPr>
        <p:spPr/>
        <p:txBody>
          <a:bodyPr/>
          <a:lstStyle/>
          <a:p>
            <a:r>
              <a:rPr lang="en-US" dirty="0"/>
              <a:t>Survey Design is Almost an Art </a:t>
            </a:r>
          </a:p>
        </p:txBody>
      </p:sp>
      <p:sp>
        <p:nvSpPr>
          <p:cNvPr id="3" name="Content Placeholder 2">
            <a:extLst>
              <a:ext uri="{FF2B5EF4-FFF2-40B4-BE49-F238E27FC236}">
                <a16:creationId xmlns:a16="http://schemas.microsoft.com/office/drawing/2014/main" id="{D026C95E-1769-3E46-AB91-A394C25A3AE3}"/>
              </a:ext>
            </a:extLst>
          </p:cNvPr>
          <p:cNvSpPr>
            <a:spLocks noGrp="1"/>
          </p:cNvSpPr>
          <p:nvPr>
            <p:ph idx="1"/>
          </p:nvPr>
        </p:nvSpPr>
        <p:spPr>
          <a:xfrm>
            <a:off x="443752" y="659714"/>
            <a:ext cx="8229600" cy="4241470"/>
          </a:xfrm>
        </p:spPr>
        <p:txBody>
          <a:bodyPr/>
          <a:lstStyle/>
          <a:p>
            <a:r>
              <a:rPr lang="en-US" dirty="0"/>
              <a:t>Population matters</a:t>
            </a:r>
          </a:p>
          <a:p>
            <a:pPr lvl="1"/>
            <a:r>
              <a:rPr lang="en-US" dirty="0"/>
              <a:t>Females more likely to respond than males</a:t>
            </a:r>
          </a:p>
          <a:p>
            <a:pPr lvl="1"/>
            <a:r>
              <a:rPr lang="en-US" dirty="0"/>
              <a:t>Younger generation less likely to join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Questions matter </a:t>
            </a:r>
            <a:r>
              <a:rPr lang="en-US" dirty="0">
                <a:sym typeface="Wingdings" pitchFamily="2" charset="2"/>
              </a:rPr>
              <a:t> Next Slides</a:t>
            </a:r>
            <a:endParaRPr lang="en-US" dirty="0"/>
          </a:p>
        </p:txBody>
      </p:sp>
      <p:pic>
        <p:nvPicPr>
          <p:cNvPr id="4" name="Picture 3">
            <a:extLst>
              <a:ext uri="{FF2B5EF4-FFF2-40B4-BE49-F238E27FC236}">
                <a16:creationId xmlns:a16="http://schemas.microsoft.com/office/drawing/2014/main" id="{6037BC11-D4F3-7E46-A90B-36294344C380}"/>
              </a:ext>
            </a:extLst>
          </p:cNvPr>
          <p:cNvPicPr>
            <a:picLocks noChangeAspect="1"/>
          </p:cNvPicPr>
          <p:nvPr/>
        </p:nvPicPr>
        <p:blipFill>
          <a:blip r:embed="rId2"/>
          <a:stretch>
            <a:fillRect/>
          </a:stretch>
        </p:blipFill>
        <p:spPr>
          <a:xfrm>
            <a:off x="2087746" y="1964853"/>
            <a:ext cx="3563246" cy="2325311"/>
          </a:xfrm>
          <a:prstGeom prst="rect">
            <a:avLst/>
          </a:prstGeom>
        </p:spPr>
      </p:pic>
    </p:spTree>
    <p:extLst>
      <p:ext uri="{BB962C8B-B14F-4D97-AF65-F5344CB8AC3E}">
        <p14:creationId xmlns:p14="http://schemas.microsoft.com/office/powerpoint/2010/main" val="570759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Design: Questions Matter </a:t>
            </a:r>
          </a:p>
        </p:txBody>
      </p:sp>
      <p:graphicFrame>
        <p:nvGraphicFramePr>
          <p:cNvPr id="8" name="Group 92"/>
          <p:cNvGraphicFramePr>
            <a:graphicFrameLocks noGrp="1"/>
          </p:cNvGraphicFramePr>
          <p:nvPr>
            <p:ph sz="quarter" idx="1"/>
            <p:extLst>
              <p:ext uri="{D42A27DB-BD31-4B8C-83A1-F6EECF244321}">
                <p14:modId xmlns:p14="http://schemas.microsoft.com/office/powerpoint/2010/main" val="2054736363"/>
              </p:ext>
            </p:extLst>
          </p:nvPr>
        </p:nvGraphicFramePr>
        <p:xfrm>
          <a:off x="2000250" y="1851091"/>
          <a:ext cx="5200650"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53704">
                  <a:extLst>
                    <a:ext uri="{9D8B030D-6E8A-4147-A177-3AD203B41FA5}">
                      <a16:colId xmlns:a16="http://schemas.microsoft.com/office/drawing/2014/main" val="20001"/>
                    </a:ext>
                  </a:extLst>
                </a:gridCol>
                <a:gridCol w="1025128">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neither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 nor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 </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 </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Slide Number Placeholder 5"/>
          <p:cNvSpPr>
            <a:spLocks noGrp="1"/>
          </p:cNvSpPr>
          <p:nvPr>
            <p:ph type="sldNum" sz="quarter" idx="4294967295"/>
          </p:nvPr>
        </p:nvSpPr>
        <p:spPr>
          <a:xfrm>
            <a:off x="7658100" y="5586413"/>
            <a:ext cx="342900" cy="357188"/>
          </a:xfrm>
          <a:noFill/>
        </p:spPr>
        <p:txBody>
          <a:bodyPr/>
          <a:lstStyle/>
          <a:p>
            <a:fld id="{C6B1443D-1106-46EE-BA19-4862750D5A18}" type="slidenum">
              <a:rPr lang="en-US" smtClean="0"/>
              <a:pPr/>
              <a:t>9</a:t>
            </a:fld>
            <a:endParaRPr lang="en-US" dirty="0"/>
          </a:p>
        </p:txBody>
      </p:sp>
      <p:sp>
        <p:nvSpPr>
          <p:cNvPr id="7" name="Text Box 4"/>
          <p:cNvSpPr txBox="1">
            <a:spLocks noChangeArrowheads="1"/>
          </p:cNvSpPr>
          <p:nvPr/>
        </p:nvSpPr>
        <p:spPr bwMode="auto">
          <a:xfrm>
            <a:off x="1845871" y="1528372"/>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eaLnBrk="1" hangingPunct="1">
              <a:spcBef>
                <a:spcPct val="50000"/>
              </a:spcBef>
            </a:pPr>
            <a:r>
              <a:rPr lang="en-US" sz="1350" dirty="0"/>
              <a:t>The global economy is the most important issue in the world today.</a:t>
            </a:r>
          </a:p>
        </p:txBody>
      </p:sp>
      <p:sp>
        <p:nvSpPr>
          <p:cNvPr id="9" name="Text Box 52"/>
          <p:cNvSpPr txBox="1">
            <a:spLocks noChangeArrowheads="1"/>
          </p:cNvSpPr>
          <p:nvPr/>
        </p:nvSpPr>
        <p:spPr bwMode="auto">
          <a:xfrm>
            <a:off x="1845871" y="3416815"/>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a:spcBef>
                <a:spcPct val="50000"/>
              </a:spcBef>
            </a:pPr>
            <a:r>
              <a:rPr lang="en-US" sz="1350" dirty="0"/>
              <a:t>How important is the issue of the global economy in the world today?</a:t>
            </a:r>
          </a:p>
        </p:txBody>
      </p:sp>
      <p:graphicFrame>
        <p:nvGraphicFramePr>
          <p:cNvPr id="10" name="Group 80"/>
          <p:cNvGraphicFramePr>
            <a:graphicFrameLocks noGrp="1"/>
          </p:cNvGraphicFramePr>
          <p:nvPr>
            <p:extLst>
              <p:ext uri="{D42A27DB-BD31-4B8C-83A1-F6EECF244321}">
                <p14:modId xmlns:p14="http://schemas.microsoft.com/office/powerpoint/2010/main" val="1910918224"/>
              </p:ext>
            </p:extLst>
          </p:nvPr>
        </p:nvGraphicFramePr>
        <p:xfrm>
          <a:off x="1988746" y="3726204"/>
          <a:ext cx="5200649"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38225">
                  <a:extLst>
                    <a:ext uri="{9D8B030D-6E8A-4147-A177-3AD203B41FA5}">
                      <a16:colId xmlns:a16="http://schemas.microsoft.com/office/drawing/2014/main" val="20001"/>
                    </a:ext>
                  </a:extLst>
                </a:gridCol>
                <a:gridCol w="1040606">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not at all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slightly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moderately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quite</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extremely</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801EB38F-2BA3-094C-99C7-E7A142295987}"/>
              </a:ext>
            </a:extLst>
          </p:cNvPr>
          <p:cNvSpPr txBox="1"/>
          <p:nvPr/>
        </p:nvSpPr>
        <p:spPr>
          <a:xfrm>
            <a:off x="452761" y="852256"/>
            <a:ext cx="6326027" cy="369332"/>
          </a:xfrm>
          <a:prstGeom prst="rect">
            <a:avLst/>
          </a:prstGeom>
          <a:noFill/>
        </p:spPr>
        <p:txBody>
          <a:bodyPr wrap="none" rtlCol="0">
            <a:spAutoFit/>
          </a:bodyPr>
          <a:lstStyle/>
          <a:p>
            <a:r>
              <a:rPr lang="en-US" dirty="0"/>
              <a:t>A seemingly straight forward question can lead to inaccurate data</a:t>
            </a:r>
          </a:p>
        </p:txBody>
      </p:sp>
      <p:sp>
        <p:nvSpPr>
          <p:cNvPr id="11" name="TextBox 10">
            <a:extLst>
              <a:ext uri="{FF2B5EF4-FFF2-40B4-BE49-F238E27FC236}">
                <a16:creationId xmlns:a16="http://schemas.microsoft.com/office/drawing/2014/main" id="{37A06F75-3925-1849-80AD-297F2F3D1D65}"/>
              </a:ext>
            </a:extLst>
          </p:cNvPr>
          <p:cNvSpPr txBox="1"/>
          <p:nvPr/>
        </p:nvSpPr>
        <p:spPr>
          <a:xfrm>
            <a:off x="452761" y="2881156"/>
            <a:ext cx="3140027" cy="369332"/>
          </a:xfrm>
          <a:prstGeom prst="rect">
            <a:avLst/>
          </a:prstGeom>
          <a:noFill/>
        </p:spPr>
        <p:txBody>
          <a:bodyPr wrap="none" rtlCol="0">
            <a:spAutoFit/>
          </a:bodyPr>
          <a:lstStyle/>
          <a:p>
            <a:r>
              <a:rPr lang="en-US" dirty="0"/>
              <a:t>Now look at the revised version</a:t>
            </a:r>
          </a:p>
        </p:txBody>
      </p:sp>
    </p:spTree>
    <p:extLst>
      <p:ext uri="{BB962C8B-B14F-4D97-AF65-F5344CB8AC3E}">
        <p14:creationId xmlns:p14="http://schemas.microsoft.com/office/powerpoint/2010/main" val="259442070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5487</TotalTime>
  <Words>1911</Words>
  <Application>Microsoft Office PowerPoint</Application>
  <PresentationFormat>On-screen Show (16:9)</PresentationFormat>
  <Paragraphs>250</Paragraphs>
  <Slides>33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benton-sans</vt:lpstr>
      <vt:lpstr>Calibri</vt:lpstr>
      <vt:lpstr>nyt-imperial</vt:lpstr>
      <vt:lpstr>Wingdings</vt:lpstr>
      <vt:lpstr>Office Theme</vt:lpstr>
      <vt:lpstr>DATA 601 –Ethics, Privacy, and More</vt:lpstr>
      <vt:lpstr>Data Ethics is not a joke!</vt:lpstr>
      <vt:lpstr>The Good, the Bad and the Ugly</vt:lpstr>
      <vt:lpstr>Ethics, Privacy, Legal Issues, and DS</vt:lpstr>
      <vt:lpstr>AI Enabled Surveillance</vt:lpstr>
      <vt:lpstr>Targeted Marketing - Customized Pricing</vt:lpstr>
      <vt:lpstr>Privacy (Anonymization is the ultimate solution) </vt:lpstr>
      <vt:lpstr>Survey Design is Almost an Art </vt:lpstr>
      <vt:lpstr>Survey Design: Questions Matter </vt:lpstr>
      <vt:lpstr>Survey Design: Questions Matter </vt:lpstr>
      <vt:lpstr>Survey Design: 7-Step Process</vt:lpstr>
      <vt:lpstr>Bias and Fairness</vt:lpstr>
      <vt:lpstr>AI’s Invisibility Problem</vt:lpstr>
      <vt:lpstr>What to do?</vt:lpstr>
      <vt:lpstr>Various Frameworks and Principles</vt:lpstr>
      <vt:lpstr>PowerPoint Presentation</vt:lpstr>
      <vt:lpstr>O’Reilly Radar Five C’s of Data Products</vt:lpstr>
      <vt:lpstr>National Institute of Standards and Technology</vt:lpstr>
      <vt:lpstr>U.S. Government Accountability Office</vt:lpstr>
      <vt:lpstr>Check-list for Data Science Projects</vt:lpstr>
      <vt:lpstr>Check-list, Cont.</vt:lpstr>
      <vt:lpstr>Other Examples and References</vt:lpstr>
      <vt:lpstr>Ethical Principles of Data Visualization</vt:lpstr>
      <vt:lpstr>Don’t</vt:lpstr>
      <vt:lpstr>Don’t</vt:lpstr>
      <vt:lpstr>Don’t</vt:lpstr>
      <vt:lpstr>PowerPoint Presentation</vt:lpstr>
      <vt:lpstr>PowerPoint Presentation</vt:lpstr>
      <vt:lpstr>Correlation is not equal to causation</vt:lpstr>
      <vt:lpstr>Correlation is not equal to causation</vt:lpstr>
      <vt:lpstr>Before You Create a Chart</vt:lpstr>
      <vt:lpstr>Data Visualization Best Practices</vt:lpstr>
      <vt:lpstr>Questions?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dc:creator>
  <cp:lastModifiedBy>Felix Gonzalez</cp:lastModifiedBy>
  <cp:revision>142</cp:revision>
  <dcterms:created xsi:type="dcterms:W3CDTF">2019-02-27T15:38:32Z</dcterms:created>
  <dcterms:modified xsi:type="dcterms:W3CDTF">2023-04-30T03:20:04Z</dcterms:modified>
</cp:coreProperties>
</file>